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0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74AC0A-38DD-4F6B-9513-00CF50CC6A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42B3349-B36F-4BA3-AE4A-416EA07A4051}">
      <dgm:prSet/>
      <dgm:spPr/>
      <dgm:t>
        <a:bodyPr/>
        <a:lstStyle/>
        <a:p>
          <a:pPr rtl="0"/>
          <a:r>
            <a:rPr lang="en-US" baseline="0" smtClean="0"/>
            <a:t>Psudocyesis </a:t>
          </a:r>
          <a:endParaRPr lang="en-US"/>
        </a:p>
      </dgm:t>
    </dgm:pt>
    <dgm:pt modelId="{8B69D5D5-D290-4BC9-867A-ED58441D49BD}" type="parTrans" cxnId="{EF5AC9F6-C9BD-496A-AE2E-3B852C14535B}">
      <dgm:prSet/>
      <dgm:spPr/>
      <dgm:t>
        <a:bodyPr/>
        <a:lstStyle/>
        <a:p>
          <a:endParaRPr lang="en-US"/>
        </a:p>
      </dgm:t>
    </dgm:pt>
    <dgm:pt modelId="{79582811-A142-4B1A-A7C0-02D02CC9545B}" type="sibTrans" cxnId="{EF5AC9F6-C9BD-496A-AE2E-3B852C14535B}">
      <dgm:prSet/>
      <dgm:spPr/>
      <dgm:t>
        <a:bodyPr/>
        <a:lstStyle/>
        <a:p>
          <a:endParaRPr lang="en-US"/>
        </a:p>
      </dgm:t>
    </dgm:pt>
    <dgm:pt modelId="{31376B9C-E765-4C32-B96F-911A5548DC0E}">
      <dgm:prSet/>
      <dgm:spPr/>
      <dgm:t>
        <a:bodyPr/>
        <a:lstStyle/>
        <a:p>
          <a:pPr rtl="0"/>
          <a:r>
            <a:rPr lang="en-US" baseline="0" smtClean="0"/>
            <a:t>Puerperal mental disorders </a:t>
          </a:r>
          <a:endParaRPr lang="en-US"/>
        </a:p>
      </dgm:t>
    </dgm:pt>
    <dgm:pt modelId="{29898223-6EFF-4383-BBAE-C7C9E02F914B}" type="parTrans" cxnId="{882AF9BB-09B7-493E-8A8D-277BCD0A143E}">
      <dgm:prSet/>
      <dgm:spPr/>
      <dgm:t>
        <a:bodyPr/>
        <a:lstStyle/>
        <a:p>
          <a:endParaRPr lang="en-US"/>
        </a:p>
      </dgm:t>
    </dgm:pt>
    <dgm:pt modelId="{F7E34B60-638C-4949-AA9D-5A75C42937F0}" type="sibTrans" cxnId="{882AF9BB-09B7-493E-8A8D-277BCD0A143E}">
      <dgm:prSet/>
      <dgm:spPr/>
      <dgm:t>
        <a:bodyPr/>
        <a:lstStyle/>
        <a:p>
          <a:endParaRPr lang="en-US"/>
        </a:p>
      </dgm:t>
    </dgm:pt>
    <dgm:pt modelId="{7CCD43FB-31D7-4526-83B2-B467327F3082}">
      <dgm:prSet/>
      <dgm:spPr/>
      <dgm:t>
        <a:bodyPr/>
        <a:lstStyle/>
        <a:p>
          <a:pPr rtl="0"/>
          <a:r>
            <a:rPr lang="en-US" smtClean="0"/>
            <a:t>Postpartum blues.</a:t>
          </a:r>
          <a:endParaRPr lang="en-US"/>
        </a:p>
      </dgm:t>
    </dgm:pt>
    <dgm:pt modelId="{4CBF93EE-8787-4A76-84C0-CFC6B7459250}" type="parTrans" cxnId="{0263EDB7-A327-4139-94CB-B0EB2C62D0FB}">
      <dgm:prSet/>
      <dgm:spPr/>
      <dgm:t>
        <a:bodyPr/>
        <a:lstStyle/>
        <a:p>
          <a:endParaRPr lang="en-US"/>
        </a:p>
      </dgm:t>
    </dgm:pt>
    <dgm:pt modelId="{22229A2A-845D-4218-912D-FA22075D1BD6}" type="sibTrans" cxnId="{0263EDB7-A327-4139-94CB-B0EB2C62D0FB}">
      <dgm:prSet/>
      <dgm:spPr/>
      <dgm:t>
        <a:bodyPr/>
        <a:lstStyle/>
        <a:p>
          <a:endParaRPr lang="en-US"/>
        </a:p>
      </dgm:t>
    </dgm:pt>
    <dgm:pt modelId="{1F48075C-C046-4DEB-B27B-ECBA40FDE6EF}">
      <dgm:prSet/>
      <dgm:spPr/>
      <dgm:t>
        <a:bodyPr/>
        <a:lstStyle/>
        <a:p>
          <a:pPr rtl="0"/>
          <a:r>
            <a:rPr lang="en-US" smtClean="0"/>
            <a:t>Postpartum depression.</a:t>
          </a:r>
          <a:endParaRPr lang="en-US"/>
        </a:p>
      </dgm:t>
    </dgm:pt>
    <dgm:pt modelId="{FC67CEE4-9A55-4E55-B839-457694935299}" type="parTrans" cxnId="{45AF8948-CDB7-441E-9541-553B57E7F621}">
      <dgm:prSet/>
      <dgm:spPr/>
      <dgm:t>
        <a:bodyPr/>
        <a:lstStyle/>
        <a:p>
          <a:endParaRPr lang="en-US"/>
        </a:p>
      </dgm:t>
    </dgm:pt>
    <dgm:pt modelId="{7DFCBA09-1828-4B5D-A1BD-488991DE9D5D}" type="sibTrans" cxnId="{45AF8948-CDB7-441E-9541-553B57E7F621}">
      <dgm:prSet/>
      <dgm:spPr/>
      <dgm:t>
        <a:bodyPr/>
        <a:lstStyle/>
        <a:p>
          <a:endParaRPr lang="en-US"/>
        </a:p>
      </dgm:t>
    </dgm:pt>
    <dgm:pt modelId="{20E3E6B1-C8FD-4E83-ACBE-4C41267E38A0}">
      <dgm:prSet/>
      <dgm:spPr/>
      <dgm:t>
        <a:bodyPr/>
        <a:lstStyle/>
        <a:p>
          <a:pPr rtl="0"/>
          <a:r>
            <a:rPr lang="en-US" smtClean="0"/>
            <a:t>Postpartum psychosis</a:t>
          </a:r>
          <a:endParaRPr lang="en-US"/>
        </a:p>
      </dgm:t>
    </dgm:pt>
    <dgm:pt modelId="{66281D84-F8C7-4DA0-8D4D-8A229C18C458}" type="parTrans" cxnId="{C51CA1CA-2F53-4C5B-98E9-EC6FEC46F2D4}">
      <dgm:prSet/>
      <dgm:spPr/>
      <dgm:t>
        <a:bodyPr/>
        <a:lstStyle/>
        <a:p>
          <a:endParaRPr lang="en-US"/>
        </a:p>
      </dgm:t>
    </dgm:pt>
    <dgm:pt modelId="{2242396B-8386-44EF-873C-A521997E75BE}" type="sibTrans" cxnId="{C51CA1CA-2F53-4C5B-98E9-EC6FEC46F2D4}">
      <dgm:prSet/>
      <dgm:spPr/>
      <dgm:t>
        <a:bodyPr/>
        <a:lstStyle/>
        <a:p>
          <a:endParaRPr lang="en-US"/>
        </a:p>
      </dgm:t>
    </dgm:pt>
    <dgm:pt modelId="{B9A15835-657C-4589-ADE8-53210A77AE3F}">
      <dgm:prSet/>
      <dgm:spPr/>
      <dgm:t>
        <a:bodyPr/>
        <a:lstStyle/>
        <a:p>
          <a:pPr rtl="0"/>
          <a:r>
            <a:rPr lang="en-US" baseline="0" smtClean="0"/>
            <a:t>Psychotropic medication in  pregnancy</a:t>
          </a:r>
          <a:endParaRPr lang="en-US"/>
        </a:p>
      </dgm:t>
    </dgm:pt>
    <dgm:pt modelId="{FDBD1C20-CD07-419D-8819-68389565F70F}" type="parTrans" cxnId="{FE312B1C-0C89-43E4-A832-D1ABC39AB495}">
      <dgm:prSet/>
      <dgm:spPr/>
      <dgm:t>
        <a:bodyPr/>
        <a:lstStyle/>
        <a:p>
          <a:endParaRPr lang="en-US"/>
        </a:p>
      </dgm:t>
    </dgm:pt>
    <dgm:pt modelId="{BED4930D-5AC8-4394-B6CA-97ABACD2E1F3}" type="sibTrans" cxnId="{FE312B1C-0C89-43E4-A832-D1ABC39AB495}">
      <dgm:prSet/>
      <dgm:spPr/>
      <dgm:t>
        <a:bodyPr/>
        <a:lstStyle/>
        <a:p>
          <a:endParaRPr lang="en-US"/>
        </a:p>
      </dgm:t>
    </dgm:pt>
    <dgm:pt modelId="{66B71D16-E9F4-4BB5-83ED-E6585F567D60}" type="pres">
      <dgm:prSet presAssocID="{1774AC0A-38DD-4F6B-9513-00CF50CC6A5D}" presName="linear" presStyleCnt="0">
        <dgm:presLayoutVars>
          <dgm:animLvl val="lvl"/>
          <dgm:resizeHandles val="exact"/>
        </dgm:presLayoutVars>
      </dgm:prSet>
      <dgm:spPr/>
    </dgm:pt>
    <dgm:pt modelId="{81DA51DB-A3AA-40D0-8744-EC815FBAA7D8}" type="pres">
      <dgm:prSet presAssocID="{842B3349-B36F-4BA3-AE4A-416EA07A405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E05A7E-23C7-4516-AD5C-F2B57869022C}" type="pres">
      <dgm:prSet presAssocID="{79582811-A142-4B1A-A7C0-02D02CC9545B}" presName="spacer" presStyleCnt="0"/>
      <dgm:spPr/>
    </dgm:pt>
    <dgm:pt modelId="{7D1D8B9B-AF5E-4A72-B269-B66CD0A0B9CD}" type="pres">
      <dgm:prSet presAssocID="{31376B9C-E765-4C32-B96F-911A5548DC0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DD7B9B7-172A-4ED4-BAF9-AB2AEAD7CD27}" type="pres">
      <dgm:prSet presAssocID="{31376B9C-E765-4C32-B96F-911A5548DC0E}" presName="childText" presStyleLbl="revTx" presStyleIdx="0" presStyleCnt="1">
        <dgm:presLayoutVars>
          <dgm:bulletEnabled val="1"/>
        </dgm:presLayoutVars>
      </dgm:prSet>
      <dgm:spPr/>
    </dgm:pt>
    <dgm:pt modelId="{76709E13-FAD2-4CD4-A2F9-FC579F4F5F89}" type="pres">
      <dgm:prSet presAssocID="{B9A15835-657C-4589-ADE8-53210A77AE3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053435A-ED5F-4B60-A1EB-8BBEE1920840}" type="presOf" srcId="{7CCD43FB-31D7-4526-83B2-B467327F3082}" destId="{2DD7B9B7-172A-4ED4-BAF9-AB2AEAD7CD27}" srcOrd="0" destOrd="0" presId="urn:microsoft.com/office/officeart/2005/8/layout/vList2"/>
    <dgm:cxn modelId="{0263EDB7-A327-4139-94CB-B0EB2C62D0FB}" srcId="{31376B9C-E765-4C32-B96F-911A5548DC0E}" destId="{7CCD43FB-31D7-4526-83B2-B467327F3082}" srcOrd="0" destOrd="0" parTransId="{4CBF93EE-8787-4A76-84C0-CFC6B7459250}" sibTransId="{22229A2A-845D-4218-912D-FA22075D1BD6}"/>
    <dgm:cxn modelId="{E31CDE2D-14CF-40F1-BD3D-5AA130E32460}" type="presOf" srcId="{1F48075C-C046-4DEB-B27B-ECBA40FDE6EF}" destId="{2DD7B9B7-172A-4ED4-BAF9-AB2AEAD7CD27}" srcOrd="0" destOrd="1" presId="urn:microsoft.com/office/officeart/2005/8/layout/vList2"/>
    <dgm:cxn modelId="{C51CA1CA-2F53-4C5B-98E9-EC6FEC46F2D4}" srcId="{31376B9C-E765-4C32-B96F-911A5548DC0E}" destId="{20E3E6B1-C8FD-4E83-ACBE-4C41267E38A0}" srcOrd="2" destOrd="0" parTransId="{66281D84-F8C7-4DA0-8D4D-8A229C18C458}" sibTransId="{2242396B-8386-44EF-873C-A521997E75BE}"/>
    <dgm:cxn modelId="{72D82229-868C-4740-98FB-85CC19BBC7C4}" type="presOf" srcId="{842B3349-B36F-4BA3-AE4A-416EA07A4051}" destId="{81DA51DB-A3AA-40D0-8744-EC815FBAA7D8}" srcOrd="0" destOrd="0" presId="urn:microsoft.com/office/officeart/2005/8/layout/vList2"/>
    <dgm:cxn modelId="{DF8D8C5C-D718-4A5F-940F-9F0D0BBD157A}" type="presOf" srcId="{31376B9C-E765-4C32-B96F-911A5548DC0E}" destId="{7D1D8B9B-AF5E-4A72-B269-B66CD0A0B9CD}" srcOrd="0" destOrd="0" presId="urn:microsoft.com/office/officeart/2005/8/layout/vList2"/>
    <dgm:cxn modelId="{EF5AC9F6-C9BD-496A-AE2E-3B852C14535B}" srcId="{1774AC0A-38DD-4F6B-9513-00CF50CC6A5D}" destId="{842B3349-B36F-4BA3-AE4A-416EA07A4051}" srcOrd="0" destOrd="0" parTransId="{8B69D5D5-D290-4BC9-867A-ED58441D49BD}" sibTransId="{79582811-A142-4B1A-A7C0-02D02CC9545B}"/>
    <dgm:cxn modelId="{882AF9BB-09B7-493E-8A8D-277BCD0A143E}" srcId="{1774AC0A-38DD-4F6B-9513-00CF50CC6A5D}" destId="{31376B9C-E765-4C32-B96F-911A5548DC0E}" srcOrd="1" destOrd="0" parTransId="{29898223-6EFF-4383-BBAE-C7C9E02F914B}" sibTransId="{F7E34B60-638C-4949-AA9D-5A75C42937F0}"/>
    <dgm:cxn modelId="{0BE521F8-4B40-4F89-B7B7-C17CCEFFB1B7}" type="presOf" srcId="{20E3E6B1-C8FD-4E83-ACBE-4C41267E38A0}" destId="{2DD7B9B7-172A-4ED4-BAF9-AB2AEAD7CD27}" srcOrd="0" destOrd="2" presId="urn:microsoft.com/office/officeart/2005/8/layout/vList2"/>
    <dgm:cxn modelId="{8108FA3F-BAE2-4972-87E4-2C53C752842A}" type="presOf" srcId="{B9A15835-657C-4589-ADE8-53210A77AE3F}" destId="{76709E13-FAD2-4CD4-A2F9-FC579F4F5F89}" srcOrd="0" destOrd="0" presId="urn:microsoft.com/office/officeart/2005/8/layout/vList2"/>
    <dgm:cxn modelId="{45AF8948-CDB7-441E-9541-553B57E7F621}" srcId="{31376B9C-E765-4C32-B96F-911A5548DC0E}" destId="{1F48075C-C046-4DEB-B27B-ECBA40FDE6EF}" srcOrd="1" destOrd="0" parTransId="{FC67CEE4-9A55-4E55-B839-457694935299}" sibTransId="{7DFCBA09-1828-4B5D-A1BD-488991DE9D5D}"/>
    <dgm:cxn modelId="{3150C0E6-30B8-4E86-A661-7CAE4DE61E44}" type="presOf" srcId="{1774AC0A-38DD-4F6B-9513-00CF50CC6A5D}" destId="{66B71D16-E9F4-4BB5-83ED-E6585F567D60}" srcOrd="0" destOrd="0" presId="urn:microsoft.com/office/officeart/2005/8/layout/vList2"/>
    <dgm:cxn modelId="{FE312B1C-0C89-43E4-A832-D1ABC39AB495}" srcId="{1774AC0A-38DD-4F6B-9513-00CF50CC6A5D}" destId="{B9A15835-657C-4589-ADE8-53210A77AE3F}" srcOrd="2" destOrd="0" parTransId="{FDBD1C20-CD07-419D-8819-68389565F70F}" sibTransId="{BED4930D-5AC8-4394-B6CA-97ABACD2E1F3}"/>
    <dgm:cxn modelId="{1D47EA42-4C25-494E-9DD8-AB1CEEED6594}" type="presParOf" srcId="{66B71D16-E9F4-4BB5-83ED-E6585F567D60}" destId="{81DA51DB-A3AA-40D0-8744-EC815FBAA7D8}" srcOrd="0" destOrd="0" presId="urn:microsoft.com/office/officeart/2005/8/layout/vList2"/>
    <dgm:cxn modelId="{75FCA313-4910-4520-8641-7435195962D9}" type="presParOf" srcId="{66B71D16-E9F4-4BB5-83ED-E6585F567D60}" destId="{72E05A7E-23C7-4516-AD5C-F2B57869022C}" srcOrd="1" destOrd="0" presId="urn:microsoft.com/office/officeart/2005/8/layout/vList2"/>
    <dgm:cxn modelId="{BC360518-44EE-449F-844C-1408C467593E}" type="presParOf" srcId="{66B71D16-E9F4-4BB5-83ED-E6585F567D60}" destId="{7D1D8B9B-AF5E-4A72-B269-B66CD0A0B9CD}" srcOrd="2" destOrd="0" presId="urn:microsoft.com/office/officeart/2005/8/layout/vList2"/>
    <dgm:cxn modelId="{6C905F1E-B81C-4B81-ADD3-868D8DA5A62C}" type="presParOf" srcId="{66B71D16-E9F4-4BB5-83ED-E6585F567D60}" destId="{2DD7B9B7-172A-4ED4-BAF9-AB2AEAD7CD27}" srcOrd="3" destOrd="0" presId="urn:microsoft.com/office/officeart/2005/8/layout/vList2"/>
    <dgm:cxn modelId="{9EE3FD02-6FF7-4365-91D7-439923CF6B84}" type="presParOf" srcId="{66B71D16-E9F4-4BB5-83ED-E6585F567D60}" destId="{76709E13-FAD2-4CD4-A2F9-FC579F4F5F8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00C012-DFD2-4EA7-927C-40826040CE4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09BD99B-68A8-48B6-BA31-8B4844F28AE7}">
      <dgm:prSet/>
      <dgm:spPr/>
      <dgm:t>
        <a:bodyPr/>
        <a:lstStyle/>
        <a:p>
          <a:pPr algn="ctr" rtl="0"/>
          <a:r>
            <a:rPr lang="en-US" baseline="0" dirty="0" smtClean="0"/>
            <a:t>(False pregnancy) is a condition in which a woman feels she is really pregnant, but she is not actually pregnant.</a:t>
          </a:r>
          <a:endParaRPr lang="en-US" dirty="0"/>
        </a:p>
      </dgm:t>
    </dgm:pt>
    <dgm:pt modelId="{E9E2C4BE-714E-4C62-B0DF-6988A692FC0E}" type="parTrans" cxnId="{CA6FBE9F-8B4E-4F2E-AF94-11B8F5664CBE}">
      <dgm:prSet/>
      <dgm:spPr/>
      <dgm:t>
        <a:bodyPr/>
        <a:lstStyle/>
        <a:p>
          <a:endParaRPr lang="en-US"/>
        </a:p>
      </dgm:t>
    </dgm:pt>
    <dgm:pt modelId="{AF9D616C-63EB-43CC-9B57-BB4D2AC134CE}" type="sibTrans" cxnId="{CA6FBE9F-8B4E-4F2E-AF94-11B8F5664CBE}">
      <dgm:prSet/>
      <dgm:spPr/>
      <dgm:t>
        <a:bodyPr/>
        <a:lstStyle/>
        <a:p>
          <a:endParaRPr lang="en-US"/>
        </a:p>
      </dgm:t>
    </dgm:pt>
    <dgm:pt modelId="{0121DD7A-4DBB-4FB4-B523-B8FA570C3A5C}" type="pres">
      <dgm:prSet presAssocID="{8B00C012-DFD2-4EA7-927C-40826040CE46}" presName="linear" presStyleCnt="0">
        <dgm:presLayoutVars>
          <dgm:animLvl val="lvl"/>
          <dgm:resizeHandles val="exact"/>
        </dgm:presLayoutVars>
      </dgm:prSet>
      <dgm:spPr/>
    </dgm:pt>
    <dgm:pt modelId="{8CB778CD-FFDB-4697-B415-A5642F6F7D0B}" type="pres">
      <dgm:prSet presAssocID="{D09BD99B-68A8-48B6-BA31-8B4844F28AE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D68E8A-B12B-4F54-8698-1807C140D245}" type="presOf" srcId="{D09BD99B-68A8-48B6-BA31-8B4844F28AE7}" destId="{8CB778CD-FFDB-4697-B415-A5642F6F7D0B}" srcOrd="0" destOrd="0" presId="urn:microsoft.com/office/officeart/2005/8/layout/vList2"/>
    <dgm:cxn modelId="{B5CFF9B0-060B-4351-86F5-1AAE2D7A3D6E}" type="presOf" srcId="{8B00C012-DFD2-4EA7-927C-40826040CE46}" destId="{0121DD7A-4DBB-4FB4-B523-B8FA570C3A5C}" srcOrd="0" destOrd="0" presId="urn:microsoft.com/office/officeart/2005/8/layout/vList2"/>
    <dgm:cxn modelId="{CA6FBE9F-8B4E-4F2E-AF94-11B8F5664CBE}" srcId="{8B00C012-DFD2-4EA7-927C-40826040CE46}" destId="{D09BD99B-68A8-48B6-BA31-8B4844F28AE7}" srcOrd="0" destOrd="0" parTransId="{E9E2C4BE-714E-4C62-B0DF-6988A692FC0E}" sibTransId="{AF9D616C-63EB-43CC-9B57-BB4D2AC134CE}"/>
    <dgm:cxn modelId="{6E545E91-C140-43F2-B1C2-AF5635C52F8D}" type="presParOf" srcId="{0121DD7A-4DBB-4FB4-B523-B8FA570C3A5C}" destId="{8CB778CD-FFDB-4697-B415-A5642F6F7D0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4E1F54-7937-474F-B423-04B2BD855E8D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5" csCatId="colorful" phldr="1"/>
      <dgm:spPr/>
    </dgm:pt>
    <dgm:pt modelId="{53873CA2-68C3-4833-A93B-B2A034803822}">
      <dgm:prSet phldrT="[Text]" custT="1"/>
      <dgm:spPr/>
      <dgm:t>
        <a:bodyPr/>
        <a:lstStyle/>
        <a:p>
          <a:r>
            <a:rPr lang="en-US" sz="1100" b="1" smtClean="0"/>
            <a:t>Psychogenic</a:t>
          </a:r>
          <a:endParaRPr lang="en-US" sz="1100" b="1"/>
        </a:p>
      </dgm:t>
    </dgm:pt>
    <dgm:pt modelId="{E8EFF1AD-2881-4F40-A6A4-024871682A70}" type="parTrans" cxnId="{556BBBAD-908C-4C88-91B0-936506DC1C2B}">
      <dgm:prSet/>
      <dgm:spPr/>
      <dgm:t>
        <a:bodyPr/>
        <a:lstStyle/>
        <a:p>
          <a:endParaRPr lang="en-US"/>
        </a:p>
      </dgm:t>
    </dgm:pt>
    <dgm:pt modelId="{1CD4FB3D-A32D-4583-B989-2A326A19D8BC}" type="sibTrans" cxnId="{556BBBAD-908C-4C88-91B0-936506DC1C2B}">
      <dgm:prSet/>
      <dgm:spPr/>
      <dgm:t>
        <a:bodyPr/>
        <a:lstStyle/>
        <a:p>
          <a:endParaRPr lang="en-US"/>
        </a:p>
      </dgm:t>
    </dgm:pt>
    <dgm:pt modelId="{68D529BE-8B47-4C6D-AE0F-C076269A1642}">
      <dgm:prSet custT="1"/>
      <dgm:spPr/>
      <dgm:t>
        <a:bodyPr/>
        <a:lstStyle/>
        <a:p>
          <a:r>
            <a:rPr kumimoji="0" lang="en-US" sz="1100" b="1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Endocrine</a:t>
          </a:r>
          <a:endParaRPr lang="en-US" sz="1100" b="1" dirty="0"/>
        </a:p>
      </dgm:t>
    </dgm:pt>
    <dgm:pt modelId="{8542C730-CA20-46A4-803B-742BB7ED56CB}" type="parTrans" cxnId="{DD3584BB-2249-4518-856F-7BF06C72AF8F}">
      <dgm:prSet/>
      <dgm:spPr/>
      <dgm:t>
        <a:bodyPr/>
        <a:lstStyle/>
        <a:p>
          <a:endParaRPr lang="en-US"/>
        </a:p>
      </dgm:t>
    </dgm:pt>
    <dgm:pt modelId="{6AFBF7B5-1EAA-49DA-B594-456B8293EC5F}" type="sibTrans" cxnId="{DD3584BB-2249-4518-856F-7BF06C72AF8F}">
      <dgm:prSet/>
      <dgm:spPr/>
      <dgm:t>
        <a:bodyPr/>
        <a:lstStyle/>
        <a:p>
          <a:endParaRPr lang="en-US"/>
        </a:p>
      </dgm:t>
    </dgm:pt>
    <dgm:pt modelId="{E339379C-AA5C-43B7-90BB-BBD64D04CBFA}">
      <dgm:prSet phldrT="[Text]" custT="1"/>
      <dgm:spPr/>
      <dgm:t>
        <a:bodyPr/>
        <a:lstStyle/>
        <a:p>
          <a:pPr rtl="1"/>
          <a:r>
            <a:rPr kumimoji="0" lang="en-US" sz="11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Hypothalamic</a:t>
          </a:r>
          <a:endParaRPr lang="en-US" sz="1100" b="1" dirty="0"/>
        </a:p>
      </dgm:t>
    </dgm:pt>
    <dgm:pt modelId="{265A3BDA-F34F-470D-A0FF-7D3345777B7E}" type="parTrans" cxnId="{60528F1E-6496-4B04-ACF8-C348C815C8EC}">
      <dgm:prSet/>
      <dgm:spPr/>
      <dgm:t>
        <a:bodyPr/>
        <a:lstStyle/>
        <a:p>
          <a:endParaRPr lang="en-US"/>
        </a:p>
      </dgm:t>
    </dgm:pt>
    <dgm:pt modelId="{D757FC29-3C7E-432D-9DB1-58B6E0EB8B66}" type="sibTrans" cxnId="{60528F1E-6496-4B04-ACF8-C348C815C8EC}">
      <dgm:prSet/>
      <dgm:spPr/>
      <dgm:t>
        <a:bodyPr/>
        <a:lstStyle/>
        <a:p>
          <a:endParaRPr lang="en-US"/>
        </a:p>
      </dgm:t>
    </dgm:pt>
    <dgm:pt modelId="{6378EF91-363C-47F4-A396-541F4439D2C4}">
      <dgm:prSet phldrT="[Text]" custT="1"/>
      <dgm:spPr/>
      <dgm:t>
        <a:bodyPr/>
        <a:lstStyle/>
        <a:p>
          <a:r>
            <a:rPr lang="en-US" sz="1100" b="1" smtClean="0"/>
            <a:t>Cortical</a:t>
          </a:r>
          <a:endParaRPr lang="en-US" sz="1100" b="1"/>
        </a:p>
      </dgm:t>
    </dgm:pt>
    <dgm:pt modelId="{34A623C6-8E9F-4734-BA41-044EC4A42DB7}" type="parTrans" cxnId="{8CB7F2BE-27E7-4838-B3F8-1DFBCB7848FE}">
      <dgm:prSet/>
      <dgm:spPr/>
      <dgm:t>
        <a:bodyPr/>
        <a:lstStyle/>
        <a:p>
          <a:endParaRPr lang="en-US"/>
        </a:p>
      </dgm:t>
    </dgm:pt>
    <dgm:pt modelId="{254C7000-124A-42D5-98A8-F810DCB54203}" type="sibTrans" cxnId="{8CB7F2BE-27E7-4838-B3F8-1DFBCB7848FE}">
      <dgm:prSet/>
      <dgm:spPr/>
      <dgm:t>
        <a:bodyPr/>
        <a:lstStyle/>
        <a:p>
          <a:endParaRPr lang="en-US"/>
        </a:p>
      </dgm:t>
    </dgm:pt>
    <dgm:pt modelId="{6CBA5036-A6D0-4B48-BE3E-F81CB2AEB032}" type="pres">
      <dgm:prSet presAssocID="{D24E1F54-7937-474F-B423-04B2BD855E8D}" presName="Name0" presStyleCnt="0">
        <dgm:presLayoutVars>
          <dgm:chMax val="7"/>
          <dgm:dir/>
          <dgm:resizeHandles val="exact"/>
        </dgm:presLayoutVars>
      </dgm:prSet>
      <dgm:spPr/>
    </dgm:pt>
    <dgm:pt modelId="{06DE03DC-7D9B-45A5-8FEE-1E73BACDC717}" type="pres">
      <dgm:prSet presAssocID="{D24E1F54-7937-474F-B423-04B2BD855E8D}" presName="ellipse1" presStyleLbl="vennNode1" presStyleIdx="0" presStyleCnt="4" custLinFactNeighborX="-11560" custLinFactNeighborY="8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0EA1F4-83B2-4E2E-A72D-8C999783E397}" type="pres">
      <dgm:prSet presAssocID="{D24E1F54-7937-474F-B423-04B2BD855E8D}" presName="ellipse2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690BE8-D993-4210-9D8F-BEDEB2DCC0FD}" type="pres">
      <dgm:prSet presAssocID="{D24E1F54-7937-474F-B423-04B2BD855E8D}" presName="ellipse3" presStyleLbl="vennNode1" presStyleIdx="2" presStyleCnt="4" custLinFactNeighborX="6948" custLinFactNeighborY="82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98BD5-4E6D-4A16-A0C2-FBFEFF45DF53}" type="pres">
      <dgm:prSet presAssocID="{D24E1F54-7937-474F-B423-04B2BD855E8D}" presName="ellipse4" presStyleLbl="vennNode1" presStyleIdx="3" presStyleCnt="4" custLinFactY="-17014" custLinFactNeighborX="-95633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B7F2BE-27E7-4838-B3F8-1DFBCB7848FE}" srcId="{D24E1F54-7937-474F-B423-04B2BD855E8D}" destId="{6378EF91-363C-47F4-A396-541F4439D2C4}" srcOrd="1" destOrd="0" parTransId="{34A623C6-8E9F-4734-BA41-044EC4A42DB7}" sibTransId="{254C7000-124A-42D5-98A8-F810DCB54203}"/>
    <dgm:cxn modelId="{77ECCFF3-5CA7-455F-9811-7FFC9B4140C2}" type="presOf" srcId="{6378EF91-363C-47F4-A396-541F4439D2C4}" destId="{B20EA1F4-83B2-4E2E-A72D-8C999783E397}" srcOrd="0" destOrd="0" presId="urn:microsoft.com/office/officeart/2005/8/layout/rings+Icon"/>
    <dgm:cxn modelId="{60528F1E-6496-4B04-ACF8-C348C815C8EC}" srcId="{D24E1F54-7937-474F-B423-04B2BD855E8D}" destId="{E339379C-AA5C-43B7-90BB-BBD64D04CBFA}" srcOrd="3" destOrd="0" parTransId="{265A3BDA-F34F-470D-A0FF-7D3345777B7E}" sibTransId="{D757FC29-3C7E-432D-9DB1-58B6E0EB8B66}"/>
    <dgm:cxn modelId="{A9CAE6D8-D67E-4AE7-926B-BFDC84EB93B7}" type="presOf" srcId="{68D529BE-8B47-4C6D-AE0F-C076269A1642}" destId="{8A690BE8-D993-4210-9D8F-BEDEB2DCC0FD}" srcOrd="0" destOrd="0" presId="urn:microsoft.com/office/officeart/2005/8/layout/rings+Icon"/>
    <dgm:cxn modelId="{6885913F-067E-4A8A-9EA9-98316B8C1A99}" type="presOf" srcId="{D24E1F54-7937-474F-B423-04B2BD855E8D}" destId="{6CBA5036-A6D0-4B48-BE3E-F81CB2AEB032}" srcOrd="0" destOrd="0" presId="urn:microsoft.com/office/officeart/2005/8/layout/rings+Icon"/>
    <dgm:cxn modelId="{556BBBAD-908C-4C88-91B0-936506DC1C2B}" srcId="{D24E1F54-7937-474F-B423-04B2BD855E8D}" destId="{53873CA2-68C3-4833-A93B-B2A034803822}" srcOrd="0" destOrd="0" parTransId="{E8EFF1AD-2881-4F40-A6A4-024871682A70}" sibTransId="{1CD4FB3D-A32D-4583-B989-2A326A19D8BC}"/>
    <dgm:cxn modelId="{E90CF742-7EEC-48E5-A986-3DA6893F527D}" type="presOf" srcId="{E339379C-AA5C-43B7-90BB-BBD64D04CBFA}" destId="{FAC98BD5-4E6D-4A16-A0C2-FBFEFF45DF53}" srcOrd="0" destOrd="0" presId="urn:microsoft.com/office/officeart/2005/8/layout/rings+Icon"/>
    <dgm:cxn modelId="{DD3584BB-2249-4518-856F-7BF06C72AF8F}" srcId="{D24E1F54-7937-474F-B423-04B2BD855E8D}" destId="{68D529BE-8B47-4C6D-AE0F-C076269A1642}" srcOrd="2" destOrd="0" parTransId="{8542C730-CA20-46A4-803B-742BB7ED56CB}" sibTransId="{6AFBF7B5-1EAA-49DA-B594-456B8293EC5F}"/>
    <dgm:cxn modelId="{71E48649-E373-4A66-832A-1FF9BC7C5AFB}" type="presOf" srcId="{53873CA2-68C3-4833-A93B-B2A034803822}" destId="{06DE03DC-7D9B-45A5-8FEE-1E73BACDC717}" srcOrd="0" destOrd="0" presId="urn:microsoft.com/office/officeart/2005/8/layout/rings+Icon"/>
    <dgm:cxn modelId="{EB097E2F-97FA-4A42-88EE-181496A10F6C}" type="presParOf" srcId="{6CBA5036-A6D0-4B48-BE3E-F81CB2AEB032}" destId="{06DE03DC-7D9B-45A5-8FEE-1E73BACDC717}" srcOrd="0" destOrd="0" presId="urn:microsoft.com/office/officeart/2005/8/layout/rings+Icon"/>
    <dgm:cxn modelId="{CD718199-844F-423B-A0EE-5588A4526156}" type="presParOf" srcId="{6CBA5036-A6D0-4B48-BE3E-F81CB2AEB032}" destId="{B20EA1F4-83B2-4E2E-A72D-8C999783E397}" srcOrd="1" destOrd="0" presId="urn:microsoft.com/office/officeart/2005/8/layout/rings+Icon"/>
    <dgm:cxn modelId="{A4B1DFE4-85DC-482B-AB65-B0635BDF0DC8}" type="presParOf" srcId="{6CBA5036-A6D0-4B48-BE3E-F81CB2AEB032}" destId="{8A690BE8-D993-4210-9D8F-BEDEB2DCC0FD}" srcOrd="2" destOrd="0" presId="urn:microsoft.com/office/officeart/2005/8/layout/rings+Icon"/>
    <dgm:cxn modelId="{1ABB17BC-0A54-4162-9152-A0DFA4453820}" type="presParOf" srcId="{6CBA5036-A6D0-4B48-BE3E-F81CB2AEB032}" destId="{FAC98BD5-4E6D-4A16-A0C2-FBFEFF45DF53}" srcOrd="3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A51DB-A3AA-40D0-8744-EC815FBAA7D8}">
      <dsp:nvSpPr>
        <dsp:cNvPr id="0" name=""/>
        <dsp:cNvSpPr/>
      </dsp:nvSpPr>
      <dsp:spPr>
        <a:xfrm>
          <a:off x="0" y="696847"/>
          <a:ext cx="7239000" cy="7253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baseline="0" smtClean="0"/>
            <a:t>Psudocyesis </a:t>
          </a:r>
          <a:endParaRPr lang="en-US" sz="3100" kern="1200"/>
        </a:p>
      </dsp:txBody>
      <dsp:txXfrm>
        <a:off x="35411" y="732258"/>
        <a:ext cx="7168178" cy="654577"/>
      </dsp:txXfrm>
    </dsp:sp>
    <dsp:sp modelId="{7D1D8B9B-AF5E-4A72-B269-B66CD0A0B9CD}">
      <dsp:nvSpPr>
        <dsp:cNvPr id="0" name=""/>
        <dsp:cNvSpPr/>
      </dsp:nvSpPr>
      <dsp:spPr>
        <a:xfrm>
          <a:off x="0" y="1511527"/>
          <a:ext cx="7239000" cy="725399"/>
        </a:xfrm>
        <a:prstGeom prst="roundRect">
          <a:avLst/>
        </a:prstGeom>
        <a:solidFill>
          <a:schemeClr val="accent5">
            <a:hueOff val="-6198687"/>
            <a:satOff val="9275"/>
            <a:lumOff val="-10392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baseline="0" smtClean="0"/>
            <a:t>Puerperal mental disorders </a:t>
          </a:r>
          <a:endParaRPr lang="en-US" sz="3100" kern="1200"/>
        </a:p>
      </dsp:txBody>
      <dsp:txXfrm>
        <a:off x="35411" y="1546938"/>
        <a:ext cx="7168178" cy="654577"/>
      </dsp:txXfrm>
    </dsp:sp>
    <dsp:sp modelId="{2DD7B9B7-172A-4ED4-BAF9-AB2AEAD7CD27}">
      <dsp:nvSpPr>
        <dsp:cNvPr id="0" name=""/>
        <dsp:cNvSpPr/>
      </dsp:nvSpPr>
      <dsp:spPr>
        <a:xfrm>
          <a:off x="0" y="2236927"/>
          <a:ext cx="7239000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Postpartum blues.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Postpartum depression.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Postpartum psychosis</a:t>
          </a:r>
          <a:endParaRPr lang="en-US" sz="2400" kern="1200"/>
        </a:p>
      </dsp:txBody>
      <dsp:txXfrm>
        <a:off x="0" y="2236927"/>
        <a:ext cx="7239000" cy="1187145"/>
      </dsp:txXfrm>
    </dsp:sp>
    <dsp:sp modelId="{76709E13-FAD2-4CD4-A2F9-FC579F4F5F89}">
      <dsp:nvSpPr>
        <dsp:cNvPr id="0" name=""/>
        <dsp:cNvSpPr/>
      </dsp:nvSpPr>
      <dsp:spPr>
        <a:xfrm>
          <a:off x="0" y="3424072"/>
          <a:ext cx="7239000" cy="725399"/>
        </a:xfrm>
        <a:prstGeom prst="roundRect">
          <a:avLst/>
        </a:prstGeom>
        <a:solidFill>
          <a:schemeClr val="accent5">
            <a:hueOff val="-12397374"/>
            <a:satOff val="18550"/>
            <a:lumOff val="-2078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baseline="0" smtClean="0"/>
            <a:t>Psychotropic medication in  pregnancy</a:t>
          </a:r>
          <a:endParaRPr lang="en-US" sz="3100" kern="1200"/>
        </a:p>
      </dsp:txBody>
      <dsp:txXfrm>
        <a:off x="35411" y="3459483"/>
        <a:ext cx="7168178" cy="654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778CD-FFDB-4697-B415-A5642F6F7D0B}">
      <dsp:nvSpPr>
        <dsp:cNvPr id="0" name=""/>
        <dsp:cNvSpPr/>
      </dsp:nvSpPr>
      <dsp:spPr>
        <a:xfrm>
          <a:off x="0" y="15300"/>
          <a:ext cx="7239000" cy="48157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baseline="0" dirty="0" smtClean="0"/>
            <a:t>(False pregnancy) is a condition in which a woman feels she is really pregnant, but she is not actually pregnant.</a:t>
          </a:r>
          <a:endParaRPr lang="en-US" sz="4900" kern="1200" dirty="0"/>
        </a:p>
      </dsp:txBody>
      <dsp:txXfrm>
        <a:off x="235084" y="250384"/>
        <a:ext cx="6768832" cy="43455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E03DC-7D9B-45A5-8FEE-1E73BACDC717}">
      <dsp:nvSpPr>
        <dsp:cNvPr id="0" name=""/>
        <dsp:cNvSpPr/>
      </dsp:nvSpPr>
      <dsp:spPr>
        <a:xfrm>
          <a:off x="0" y="790447"/>
          <a:ext cx="1104228" cy="110436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Psychogenic</a:t>
          </a:r>
          <a:endParaRPr lang="en-US" sz="1100" b="1" kern="1200"/>
        </a:p>
      </dsp:txBody>
      <dsp:txXfrm>
        <a:off x="161710" y="952177"/>
        <a:ext cx="780808" cy="780903"/>
      </dsp:txXfrm>
    </dsp:sp>
    <dsp:sp modelId="{B20EA1F4-83B2-4E2E-A72D-8C999783E397}">
      <dsp:nvSpPr>
        <dsp:cNvPr id="0" name=""/>
        <dsp:cNvSpPr/>
      </dsp:nvSpPr>
      <dsp:spPr>
        <a:xfrm>
          <a:off x="568121" y="1436272"/>
          <a:ext cx="1104228" cy="1104363"/>
        </a:xfrm>
        <a:prstGeom prst="ellipse">
          <a:avLst/>
        </a:prstGeom>
        <a:solidFill>
          <a:schemeClr val="accent5">
            <a:alpha val="50000"/>
            <a:hueOff val="-4132458"/>
            <a:satOff val="6183"/>
            <a:lumOff val="-6928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/>
            <a:t>Cortical</a:t>
          </a:r>
          <a:endParaRPr lang="en-US" sz="1100" b="1" kern="1200"/>
        </a:p>
      </dsp:txBody>
      <dsp:txXfrm>
        <a:off x="729831" y="1598002"/>
        <a:ext cx="780808" cy="780903"/>
      </dsp:txXfrm>
    </dsp:sp>
    <dsp:sp modelId="{8A690BE8-D993-4210-9D8F-BEDEB2DCC0FD}">
      <dsp:nvSpPr>
        <dsp:cNvPr id="0" name=""/>
        <dsp:cNvSpPr/>
      </dsp:nvSpPr>
      <dsp:spPr>
        <a:xfrm>
          <a:off x="1212683" y="790447"/>
          <a:ext cx="1104228" cy="1104363"/>
        </a:xfrm>
        <a:prstGeom prst="ellipse">
          <a:avLst/>
        </a:prstGeom>
        <a:solidFill>
          <a:schemeClr val="accent5">
            <a:alpha val="50000"/>
            <a:hueOff val="-8264916"/>
            <a:satOff val="12367"/>
            <a:lumOff val="-13855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100" b="1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Endocrine</a:t>
          </a:r>
          <a:endParaRPr lang="en-US" sz="1100" b="1" kern="1200" dirty="0"/>
        </a:p>
      </dsp:txBody>
      <dsp:txXfrm>
        <a:off x="1374393" y="952177"/>
        <a:ext cx="780808" cy="780903"/>
      </dsp:txXfrm>
    </dsp:sp>
    <dsp:sp modelId="{FAC98BD5-4E6D-4A16-A0C2-FBFEFF45DF53}">
      <dsp:nvSpPr>
        <dsp:cNvPr id="0" name=""/>
        <dsp:cNvSpPr/>
      </dsp:nvSpPr>
      <dsp:spPr>
        <a:xfrm>
          <a:off x="648077" y="144013"/>
          <a:ext cx="1104228" cy="1104363"/>
        </a:xfrm>
        <a:prstGeom prst="ellipse">
          <a:avLst/>
        </a:prstGeom>
        <a:solidFill>
          <a:schemeClr val="accent5">
            <a:alpha val="50000"/>
            <a:hueOff val="-12397374"/>
            <a:satOff val="18550"/>
            <a:lumOff val="-2078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1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Hypothalamic</a:t>
          </a:r>
          <a:endParaRPr lang="en-US" sz="1100" b="1" kern="1200" dirty="0"/>
        </a:p>
      </dsp:txBody>
      <dsp:txXfrm>
        <a:off x="809787" y="305743"/>
        <a:ext cx="780808" cy="780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9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9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  <p:custDataLst>
              <p:tags r:id="rId3"/>
            </p:custDataLst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  <p:custDataLst>
              <p:tags r:id="rId4"/>
            </p:custDataLst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>
            <p:custDataLst>
              <p:tags r:id="rId1"/>
            </p:custDataLst>
          </p:nvPr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>
            <p:custDataLst>
              <p:tags r:id="rId2"/>
            </p:custDataLst>
          </p:nvPr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  <p:custDataLst>
              <p:tags r:id="rId8"/>
            </p:custDataLst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>
            <p:custDataLst>
              <p:tags r:id="rId13"/>
            </p:custDataLst>
          </p:nvPr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9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86C29F3-5FF0-4A44-AD29-BD85FFA7A696}" type="datetimeFigureOut">
              <a:rPr lang="en-US" smtClean="0"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A00639B-F990-4418-BB29-27CAB74A0D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hyperlink" Target="http://en.wikipedia.org/wiki/Cervix" TargetMode="External"/><Relationship Id="rId5" Type="http://schemas.openxmlformats.org/officeDocument/2006/relationships/hyperlink" Target="http://en.wikipedia.org/wiki/False_labor" TargetMode="Externa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tags" Target="../tags/tag74.xml"/><Relationship Id="rId7" Type="http://schemas.openxmlformats.org/officeDocument/2006/relationships/diagramQuickStyle" Target="../diagrams/quickStyle1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Layout" Target="../slideLayouts/slideLayout2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tags" Target="../tags/tag83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hyperlink" Target="http://en.wikipedia.org/wiki/Secretion" TargetMode="External"/><Relationship Id="rId5" Type="http://schemas.openxmlformats.org/officeDocument/2006/relationships/hyperlink" Target="http://en.wikipedia.org/wiki/Endocrine_system" TargetMode="Externa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tags" Target="../tags/tag89.xml"/><Relationship Id="rId7" Type="http://schemas.openxmlformats.org/officeDocument/2006/relationships/diagramData" Target="../diagrams/data3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hyperlink" Target="http://en.wikipedia.org/wiki/Psychodynamic" TargetMode="External"/><Relationship Id="rId11" Type="http://schemas.microsoft.com/office/2007/relationships/diagramDrawing" Target="../diagrams/drawing3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3.xml"/><Relationship Id="rId4" Type="http://schemas.openxmlformats.org/officeDocument/2006/relationships/tags" Target="../tags/tag90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Quickening_(medical)" TargetMode="External"/><Relationship Id="rId3" Type="http://schemas.openxmlformats.org/officeDocument/2006/relationships/tags" Target="../tags/tag96.xml"/><Relationship Id="rId7" Type="http://schemas.openxmlformats.org/officeDocument/2006/relationships/hyperlink" Target="http://en.wikipedia.org/wiki/Abdominal_distension" TargetMode="Externa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hyperlink" Target="http://en.wikipedia.org/wiki/Morning_sickness" TargetMode="External"/><Relationship Id="rId5" Type="http://schemas.openxmlformats.org/officeDocument/2006/relationships/hyperlink" Target="http://en.wikipedia.org/wiki/Amenorrhoea" TargetMode="Externa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4400" dirty="0"/>
              <a:t> Psychiatric &amp; Mental Disorders During Pregnancy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273646" y="4293096"/>
            <a:ext cx="5114778" cy="1101248"/>
          </a:xfrm>
        </p:spPr>
        <p:txBody>
          <a:bodyPr/>
          <a:lstStyle/>
          <a:p>
            <a:pPr algn="ctr">
              <a:defRPr/>
            </a:pPr>
            <a:r>
              <a:rPr lang="en-US" sz="2400" dirty="0"/>
              <a:t>Supervised by:</a:t>
            </a:r>
          </a:p>
          <a:p>
            <a:pPr algn="ctr">
              <a:defRPr/>
            </a:pPr>
            <a:r>
              <a:rPr lang="en-US" sz="2400" dirty="0"/>
              <a:t>Dr. S</a:t>
            </a:r>
            <a:r>
              <a:rPr lang="en-US" sz="2400" dirty="0" smtClean="0"/>
              <a:t>uresh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9877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Signs &amp; Symptoms: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z="2800" u="sng" dirty="0"/>
              <a:t>Other common signs and symptoms:</a:t>
            </a:r>
            <a:br>
              <a:rPr lang="en-US" sz="2800" u="sng" dirty="0"/>
            </a:br>
            <a:r>
              <a:rPr lang="en-US" sz="2800" dirty="0"/>
              <a:t>-gastrointestinal symptoms.</a:t>
            </a:r>
            <a:br>
              <a:rPr lang="en-US" sz="2800" dirty="0"/>
            </a:br>
            <a:r>
              <a:rPr lang="en-US" sz="2800" dirty="0"/>
              <a:t>- breast changes or secretions. </a:t>
            </a:r>
            <a:br>
              <a:rPr lang="en-US" sz="2800" dirty="0"/>
            </a:br>
            <a:r>
              <a:rPr lang="en-US" sz="2800" dirty="0"/>
              <a:t>-labor pains (</a:t>
            </a:r>
            <a:r>
              <a:rPr lang="en-US" sz="1800" dirty="0"/>
              <a:t>One percent of women eventually experience </a:t>
            </a:r>
            <a:r>
              <a:rPr lang="en-US" sz="1800" dirty="0">
                <a:hlinkClick r:id="rId5" tooltip="False labor"/>
              </a:rPr>
              <a:t>false labor</a:t>
            </a:r>
            <a:r>
              <a:rPr lang="en-US" sz="2800" dirty="0"/>
              <a:t>.) </a:t>
            </a:r>
            <a:br>
              <a:rPr lang="en-US" sz="2800" dirty="0"/>
            </a:br>
            <a:r>
              <a:rPr lang="en-US" sz="2800" dirty="0"/>
              <a:t>-uterine enlargement</a:t>
            </a:r>
            <a:br>
              <a:rPr lang="en-US" sz="2800" dirty="0"/>
            </a:br>
            <a:r>
              <a:rPr lang="en-US" sz="2800" dirty="0"/>
              <a:t>- and softening of the</a:t>
            </a:r>
            <a:r>
              <a:rPr lang="ar-SA" sz="2800" dirty="0"/>
              <a:t> </a:t>
            </a:r>
            <a:r>
              <a:rPr lang="en-US" sz="2800" dirty="0">
                <a:hlinkClick r:id="rId6" tooltip="Cervix"/>
              </a:rPr>
              <a:t>cervix</a:t>
            </a:r>
            <a:r>
              <a:rPr lang="ar-SA" sz="2800" dirty="0"/>
              <a:t>. </a:t>
            </a:r>
            <a:br>
              <a:rPr lang="ar-SA" sz="2800" dirty="0"/>
            </a:br>
            <a:r>
              <a:rPr lang="ar-SA" sz="2800" dirty="0"/>
              <a:t/>
            </a:r>
            <a:br>
              <a:rPr lang="ar-SA" sz="2800" dirty="0"/>
            </a:br>
            <a:r>
              <a:rPr lang="en-US" sz="2800" dirty="0"/>
              <a:t>**</a:t>
            </a:r>
            <a:r>
              <a:rPr lang="en-US" sz="2000" dirty="0">
                <a:solidFill>
                  <a:srgbClr val="A50021"/>
                </a:solidFill>
              </a:rPr>
              <a:t>The hallmark sign of </a:t>
            </a:r>
            <a:r>
              <a:rPr lang="en-US" sz="2000" dirty="0" err="1">
                <a:solidFill>
                  <a:srgbClr val="A50021"/>
                </a:solidFill>
              </a:rPr>
              <a:t>pseudocyesis</a:t>
            </a:r>
            <a:r>
              <a:rPr lang="en-US" sz="2000" dirty="0">
                <a:solidFill>
                  <a:srgbClr val="A50021"/>
                </a:solidFill>
              </a:rPr>
              <a:t> that is common to all cases is that the affected patient is convinced that she is pregnant.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343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Puerperal mental disorders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2128044"/>
            <a:ext cx="2857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61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Puerperal mental disorders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During the postpartum period, up to 85% of women suffer from some type of mood disturbance. Most women, symptoms are transient and relatively mild (</a:t>
            </a:r>
            <a:r>
              <a:rPr lang="en-US" dirty="0" err="1"/>
              <a:t>ie</a:t>
            </a:r>
            <a:r>
              <a:rPr lang="en-US" dirty="0"/>
              <a:t>, postpartum blues).</a:t>
            </a:r>
          </a:p>
          <a:p>
            <a:endParaRPr lang="en-US" dirty="0"/>
          </a:p>
          <a:p>
            <a:r>
              <a:rPr lang="en-US" dirty="0"/>
              <a:t>10-15% of women experience a more disabling and persistent form of mood disturbance (</a:t>
            </a:r>
            <a:r>
              <a:rPr lang="en-US" dirty="0" err="1"/>
              <a:t>eg</a:t>
            </a:r>
            <a:r>
              <a:rPr lang="en-US" dirty="0"/>
              <a:t>, postpartum depression, postpartum psychosis).</a:t>
            </a:r>
          </a:p>
          <a:p>
            <a:endParaRPr lang="en-US" dirty="0"/>
          </a:p>
          <a:p>
            <a:r>
              <a:rPr lang="en-US" dirty="0"/>
              <a:t>More recent evidence suggests that postpartum psychiatric illness is virtually indistinguishable from psychiatric disorders that occur at other times during a woman's life.</a:t>
            </a:r>
          </a:p>
          <a:p>
            <a:endParaRPr lang="en-US" dirty="0"/>
          </a:p>
          <a:p>
            <a:r>
              <a:rPr lang="en-US" dirty="0"/>
              <a:t>Types:</a:t>
            </a:r>
          </a:p>
          <a:p>
            <a:pPr lvl="1"/>
            <a:r>
              <a:rPr lang="en-US" dirty="0"/>
              <a:t>Postpartum blues.</a:t>
            </a:r>
          </a:p>
          <a:p>
            <a:pPr lvl="1"/>
            <a:r>
              <a:rPr lang="en-US" dirty="0"/>
              <a:t>Postpartum depression.</a:t>
            </a:r>
          </a:p>
          <a:p>
            <a:pPr lvl="1"/>
            <a:r>
              <a:rPr lang="en-US" dirty="0"/>
              <a:t>Postpartum psychosis.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97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Postpartum Blues: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Up to 85% of women experience postpartum affective instability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Symptoms :</a:t>
            </a:r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/>
              <a:t>Rapidly fluctuating mood         </a:t>
            </a:r>
            <a:r>
              <a:rPr lang="en-US" dirty="0" smtClean="0"/>
              <a:t>    </a:t>
            </a:r>
            <a:r>
              <a:rPr lang="en-US" dirty="0"/>
              <a:t>* tearfulness</a:t>
            </a:r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/>
              <a:t>Irritability                                </a:t>
            </a:r>
            <a:r>
              <a:rPr lang="en-US" dirty="0" smtClean="0"/>
              <a:t>   </a:t>
            </a:r>
            <a:r>
              <a:rPr lang="en-US" dirty="0"/>
              <a:t>* Poor concentration</a:t>
            </a:r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/>
              <a:t>Depression  and anxiety               * Sleep disturbance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Symptoms peak on the fourth or fifth day after delivery and last for several days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Generally time-limited and self - limited  with spontaneously remit within the first 2 postpartum weeks.</a:t>
            </a:r>
          </a:p>
          <a:p>
            <a:endParaRPr lang="en-US" dirty="0"/>
          </a:p>
          <a:p>
            <a:r>
              <a:rPr lang="en-US" dirty="0"/>
              <a:t>Symptoms do not interfere with a mother's ability to function and to care for her child.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60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PostPartum</a:t>
            </a:r>
            <a:r>
              <a:rPr lang="en-US" dirty="0"/>
              <a:t> Depression (PPD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Postpartum depression occurs in 10 -20 %  of women in the general population with risk of recurrence  50 % .</a:t>
            </a:r>
          </a:p>
          <a:p>
            <a:endParaRPr lang="en-US" dirty="0"/>
          </a:p>
          <a:p>
            <a:r>
              <a:rPr lang="en-US" dirty="0"/>
              <a:t>postpartum depression develops insidiously over  the first 3 postpartum months, more acute onset. </a:t>
            </a:r>
          </a:p>
          <a:p>
            <a:endParaRPr lang="en-US" dirty="0"/>
          </a:p>
          <a:p>
            <a:r>
              <a:rPr lang="en-US" dirty="0"/>
              <a:t>Postpartum depression is more persistent and debilitating than postpartum blues.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Suspect if the blues last beyond 2 weeks with :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* Depressed mood                                 </a:t>
            </a:r>
            <a:r>
              <a:rPr lang="en-US" dirty="0" smtClean="0"/>
              <a:t>        </a:t>
            </a:r>
            <a:r>
              <a:rPr lang="en-US" dirty="0"/>
              <a:t>* Tearfulness      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*Inability to enjoy pleasurable activities  </a:t>
            </a:r>
            <a:r>
              <a:rPr lang="en-US" dirty="0" smtClean="0"/>
              <a:t>      </a:t>
            </a:r>
            <a:r>
              <a:rPr lang="en-US" dirty="0"/>
              <a:t>*  Insomnia &amp; Fatigue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* Appetite </a:t>
            </a:r>
            <a:r>
              <a:rPr lang="en-US" dirty="0"/>
              <a:t>disturbance                                  * Suicidal thoughts</a:t>
            </a:r>
          </a:p>
          <a:p>
            <a:pPr marL="0" indent="0">
              <a:buNone/>
            </a:pPr>
            <a:r>
              <a:rPr lang="en-US" dirty="0" smtClean="0"/>
              <a:t>  *Recurrent </a:t>
            </a:r>
            <a:r>
              <a:rPr lang="en-US" dirty="0"/>
              <a:t>thoughts of death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Anxiety is prominent, including worries or obsessions about the infant's health and well-being</a:t>
            </a:r>
          </a:p>
          <a:p>
            <a:r>
              <a:rPr lang="en-US" dirty="0"/>
              <a:t>Postpartum depression often interferes with the mother's ability to care for herself or her child. 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3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Postpartum Psychosis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Postpartum psychosis is the most severe form of postpartum psychiatric illness. </a:t>
            </a:r>
          </a:p>
          <a:p>
            <a:r>
              <a:rPr lang="en-US" dirty="0"/>
              <a:t>1-2 per 1000 women after childbirth. </a:t>
            </a:r>
          </a:p>
          <a:p>
            <a:endParaRPr lang="en-US" dirty="0"/>
          </a:p>
          <a:p>
            <a:r>
              <a:rPr lang="en-US" dirty="0"/>
              <a:t>Postpartum psychosis has a dramatic onset, emerging as early as the first 48-72 hours after delivery. In most women, symptoms develop within the first 2 postpartum weeks. </a:t>
            </a:r>
          </a:p>
          <a:p>
            <a:endParaRPr lang="en-US" dirty="0"/>
          </a:p>
          <a:p>
            <a:r>
              <a:rPr lang="en-US" dirty="0"/>
              <a:t>The condition resembles a rapidly evolving manic episode with symptoms include :</a:t>
            </a:r>
          </a:p>
          <a:p>
            <a:pPr marL="0" indent="0">
              <a:buNone/>
            </a:pPr>
            <a:r>
              <a:rPr lang="en-US" dirty="0" smtClean="0"/>
              <a:t>  * Hallucinations                                       </a:t>
            </a:r>
            <a:r>
              <a:rPr lang="en-US" dirty="0"/>
              <a:t>*Delusions .</a:t>
            </a:r>
          </a:p>
          <a:p>
            <a:pPr marL="0" indent="0">
              <a:buNone/>
            </a:pPr>
            <a:r>
              <a:rPr lang="en-US" dirty="0" smtClean="0"/>
              <a:t>  * </a:t>
            </a:r>
            <a:r>
              <a:rPr lang="en-US" dirty="0"/>
              <a:t>Restlessness and insomnia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* Rapidly </a:t>
            </a:r>
            <a:r>
              <a:rPr lang="en-US" dirty="0"/>
              <a:t>shifting depressed or elated mood, and disorganized behavior. </a:t>
            </a:r>
          </a:p>
          <a:p>
            <a:endParaRPr lang="en-US" dirty="0"/>
          </a:p>
          <a:p>
            <a:r>
              <a:rPr lang="en-US" dirty="0"/>
              <a:t>Post partum psychosis is a psychiatric Emergency that typically requires inpatient treatment .</a:t>
            </a:r>
          </a:p>
          <a:p>
            <a:endParaRPr lang="en-US" dirty="0"/>
          </a:p>
          <a:p>
            <a:r>
              <a:rPr lang="en-US" dirty="0"/>
              <a:t>Risks for infanticide and suicide are high among women with this disorder.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45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751032"/>
            <a:ext cx="7239000" cy="4846320"/>
          </a:xfrm>
        </p:spPr>
        <p:txBody>
          <a:bodyPr/>
          <a:lstStyle/>
          <a:p>
            <a:pPr>
              <a:lnSpc>
                <a:spcPct val="80000"/>
              </a:lnSpc>
              <a:buBlip>
                <a:blip r:embed="rId5"/>
              </a:buBlip>
              <a:defRPr/>
            </a:pPr>
            <a:r>
              <a:rPr lang="en-US" sz="2000" b="1" dirty="0"/>
              <a:t>Hormonal factors 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Levels of estrogen, progesterone, and cortisol fall dramatically within 48 hours after delivery. 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buBlip>
                <a:blip r:embed="rId5"/>
              </a:buBlip>
              <a:defRPr/>
            </a:pPr>
            <a:r>
              <a:rPr lang="en-US" sz="2000" b="1" dirty="0"/>
              <a:t>Psychosocial factors </a:t>
            </a:r>
            <a:endParaRPr lang="en-US" sz="20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Inadequate social supports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 marital discord or dissatisfaction, or recent negative life events are more likely to experience postpartum depression. </a:t>
            </a:r>
          </a:p>
          <a:p>
            <a:pPr lvl="1"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buBlip>
                <a:blip r:embed="rId5"/>
              </a:buBlip>
              <a:defRPr/>
            </a:pPr>
            <a:r>
              <a:rPr lang="en-US" sz="2000" b="1" dirty="0"/>
              <a:t>Biologic vulnerability </a:t>
            </a:r>
            <a:endParaRPr lang="en-US" sz="2000" dirty="0"/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800" dirty="0"/>
              <a:t>_  prior history of depression or family history of a mood disorder are at increased risk for postpartum depression.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Women with a prior history of postpartum depression or psychosis have up to 90% risk of recurrence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89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for postpartum Mood disorders: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Predicting who is at risk for postpartum depression is difficult. Individuals at great risk often have some of this risk factors :</a:t>
            </a:r>
          </a:p>
          <a:p>
            <a:endParaRPr lang="en-US" dirty="0"/>
          </a:p>
          <a:p>
            <a:pPr lvl="1"/>
            <a:r>
              <a:rPr lang="en-US" dirty="0"/>
              <a:t>Prior history of postpartum depression. </a:t>
            </a:r>
          </a:p>
          <a:p>
            <a:pPr lvl="1"/>
            <a:r>
              <a:rPr lang="en-US" dirty="0"/>
              <a:t>Personal or family history of mood disorder </a:t>
            </a:r>
          </a:p>
          <a:p>
            <a:pPr lvl="1"/>
            <a:r>
              <a:rPr lang="en-US" dirty="0" smtClean="0"/>
              <a:t>Depression </a:t>
            </a:r>
            <a:r>
              <a:rPr lang="en-US" dirty="0"/>
              <a:t>during a current pregnancy. </a:t>
            </a:r>
          </a:p>
          <a:p>
            <a:pPr lvl="1"/>
            <a:r>
              <a:rPr lang="en-US" dirty="0"/>
              <a:t>Inadequate social supports.</a:t>
            </a:r>
          </a:p>
          <a:p>
            <a:pPr lvl="1"/>
            <a:r>
              <a:rPr lang="en-US" dirty="0"/>
              <a:t>Marital dissatisfaction or discord </a:t>
            </a:r>
          </a:p>
          <a:p>
            <a:pPr lvl="1"/>
            <a:r>
              <a:rPr lang="en-US" dirty="0" smtClean="0"/>
              <a:t>Recent </a:t>
            </a:r>
            <a:r>
              <a:rPr lang="en-US" dirty="0"/>
              <a:t>negative life events such as a death in the family, financial difficulties, or loss of employment. </a:t>
            </a:r>
          </a:p>
          <a:p>
            <a:endParaRPr lang="en-US" dirty="0"/>
          </a:p>
          <a:p>
            <a:r>
              <a:rPr lang="en-US" dirty="0"/>
              <a:t>Screening of all mothers during the postpartum period is indicated.</a:t>
            </a:r>
          </a:p>
          <a:p>
            <a:endParaRPr lang="en-US" dirty="0"/>
          </a:p>
          <a:p>
            <a:r>
              <a:rPr lang="en-US" dirty="0"/>
              <a:t>The Edinburgh Postnatal Depression Scale (EPDS) is a 10-item self-rated questionnaire used extensively for detection of postpartum depression.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28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Postpartum blues </a:t>
            </a:r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Postpartum blues typically is mild in severity and resolves spontaneously. </a:t>
            </a:r>
          </a:p>
          <a:p>
            <a:r>
              <a:rPr lang="en-US" dirty="0"/>
              <a:t>No specific treatment is required, other than support and reassurance. </a:t>
            </a:r>
          </a:p>
          <a:p>
            <a:r>
              <a:rPr lang="en-US" dirty="0"/>
              <a:t>Further evaluation is necessary if symptoms persist more than 2 weeks. 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5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Postpartum depression 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Exclude medical causes for mood disturbance (</a:t>
            </a:r>
            <a:r>
              <a:rPr lang="en-US" dirty="0" err="1"/>
              <a:t>eg</a:t>
            </a:r>
            <a:r>
              <a:rPr lang="en-US" dirty="0"/>
              <a:t>, thyroid dysfunction, anemia). </a:t>
            </a:r>
          </a:p>
          <a:p>
            <a:endParaRPr lang="en-US" dirty="0"/>
          </a:p>
          <a:p>
            <a:r>
              <a:rPr lang="en-US" dirty="0"/>
              <a:t>Milder forms may respond to supportive psychotherapy. More severe may require pharmacological treatment. </a:t>
            </a:r>
          </a:p>
          <a:p>
            <a:endParaRPr lang="en-US" dirty="0"/>
          </a:p>
          <a:p>
            <a:r>
              <a:rPr lang="en-US" dirty="0" err="1"/>
              <a:t>Nonpharmacological</a:t>
            </a:r>
            <a:r>
              <a:rPr lang="en-US" dirty="0"/>
              <a:t> treatment for women with mild-to-moderate symptoms. These modalities may be especially useful for mothers who are nursing and who wish to avoid taking medications. </a:t>
            </a:r>
          </a:p>
          <a:p>
            <a:endParaRPr lang="en-US" dirty="0"/>
          </a:p>
          <a:p>
            <a:r>
              <a:rPr lang="en-US" dirty="0" err="1"/>
              <a:t>Psychoeducational</a:t>
            </a:r>
            <a:r>
              <a:rPr lang="en-US" dirty="0"/>
              <a:t> groups may be helpful. Individual or group psychotherapy (cognitive-behavioral and interpersonal therapy) are effective. </a:t>
            </a:r>
          </a:p>
          <a:p>
            <a:endParaRPr lang="en-US" dirty="0"/>
          </a:p>
          <a:p>
            <a:r>
              <a:rPr lang="en-US" dirty="0"/>
              <a:t>Pharmacological strategies are indicated for moderate-to-severe depressive symptoms or when a woman fails to respond to </a:t>
            </a:r>
            <a:r>
              <a:rPr lang="en-US" dirty="0" err="1"/>
              <a:t>nonpharmacological</a:t>
            </a:r>
            <a:r>
              <a:rPr lang="en-US" dirty="0"/>
              <a:t> treatment.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74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dirty="0" smtClean="0"/>
              <a:t>outlines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56337060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7090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Pharmacological Treatment  </a:t>
            </a:r>
            <a:r>
              <a:rPr lang="en-US" dirty="0" err="1"/>
              <a:t>Cont</a:t>
            </a:r>
            <a:r>
              <a:rPr lang="en-US" dirty="0"/>
              <a:t>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8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Selective serotonin reuptake inhibitors (SSRIs) : 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     </a:t>
            </a:r>
            <a:r>
              <a:rPr lang="en-US" sz="2000" dirty="0">
                <a:solidFill>
                  <a:schemeClr val="tx1"/>
                </a:solidFill>
              </a:rPr>
              <a:t>are first-line agents and are effective in women with postpartum depression. </a:t>
            </a:r>
            <a:r>
              <a:rPr lang="en-US" sz="2000" dirty="0" err="1">
                <a:solidFill>
                  <a:schemeClr val="tx1"/>
                </a:solidFill>
              </a:rPr>
              <a:t>eg</a:t>
            </a:r>
            <a:r>
              <a:rPr lang="en-US" sz="2000" dirty="0">
                <a:solidFill>
                  <a:schemeClr val="tx1"/>
                </a:solidFill>
              </a:rPr>
              <a:t>, fluoxetine  and sertraline  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Serotonin-norepinephrine reuptake inhibitors (SNRIs) or Tricyclic antidepressants :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400" dirty="0">
                <a:solidFill>
                  <a:schemeClr val="tx1"/>
                </a:solidFill>
              </a:rPr>
              <a:t>   </a:t>
            </a:r>
            <a:r>
              <a:rPr lang="en-US" sz="2000" dirty="0">
                <a:solidFill>
                  <a:schemeClr val="tx1"/>
                </a:solidFill>
              </a:rPr>
              <a:t>may be useful for women with sleep disturbance  </a:t>
            </a:r>
            <a:r>
              <a:rPr lang="en-US" sz="2000" dirty="0" err="1">
                <a:solidFill>
                  <a:schemeClr val="tx1"/>
                </a:solidFill>
              </a:rPr>
              <a:t>eg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  <a:r>
              <a:rPr lang="en-US" sz="2000" dirty="0" err="1">
                <a:solidFill>
                  <a:schemeClr val="tx1"/>
                </a:solidFill>
              </a:rPr>
              <a:t>Nortriptyline</a:t>
            </a:r>
            <a:r>
              <a:rPr lang="en-US" sz="2000" dirty="0">
                <a:solidFill>
                  <a:schemeClr val="tx1"/>
                </a:solidFill>
              </a:rPr>
              <a:t> and  venlafaxine.  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000" dirty="0">
                <a:solidFill>
                  <a:schemeClr val="tx1"/>
                </a:solidFill>
              </a:rPr>
              <a:t>   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400" dirty="0">
                <a:solidFill>
                  <a:schemeClr val="tx1"/>
                </a:solidFill>
              </a:rPr>
              <a:t>Anxiolytic agents : </a:t>
            </a:r>
            <a:r>
              <a:rPr lang="en-US" sz="2000" dirty="0">
                <a:solidFill>
                  <a:schemeClr val="tx1"/>
                </a:solidFill>
              </a:rPr>
              <a:t>such as </a:t>
            </a:r>
            <a:r>
              <a:rPr lang="en-US" sz="2000" dirty="0" err="1">
                <a:solidFill>
                  <a:schemeClr val="tx1"/>
                </a:solidFill>
              </a:rPr>
              <a:t>lorazepam</a:t>
            </a:r>
            <a:r>
              <a:rPr lang="en-US" sz="2000" dirty="0">
                <a:solidFill>
                  <a:schemeClr val="tx1"/>
                </a:solidFill>
              </a:rPr>
              <a:t> and clonazepam  may be useful as adjunctive treatment in patients with anxiety and sleep disturbance.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Preliminary </a:t>
            </a:r>
            <a:r>
              <a:rPr lang="en-US" sz="2000" dirty="0">
                <a:solidFill>
                  <a:schemeClr val="tx1"/>
                </a:solidFill>
              </a:rPr>
              <a:t>data suggest that estrogen, alone or in combination with an antidepressant, may be beneficial; however, antidepressants remain the first line of treatment.</a:t>
            </a:r>
          </a:p>
          <a:p>
            <a:pPr>
              <a:defRPr/>
            </a:pPr>
            <a:endParaRPr lang="ar-SA" sz="2400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83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Special concern (PPD)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First episode of depression, 6-12 months of treatment is recommended. For women with recurrent major depression, long-term maintenance treatment with an antidepressant is indicated. </a:t>
            </a:r>
          </a:p>
          <a:p>
            <a:endParaRPr lang="en-US" dirty="0"/>
          </a:p>
          <a:p>
            <a:r>
              <a:rPr lang="en-US" dirty="0"/>
              <a:t>Inadequate treatment increases the risk of morbidity in both mother and infant.</a:t>
            </a:r>
          </a:p>
          <a:p>
            <a:endParaRPr lang="en-US" dirty="0"/>
          </a:p>
          <a:p>
            <a:r>
              <a:rPr lang="en-US" dirty="0"/>
              <a:t>Earlier initiation of treatment is associated with better prognosis. </a:t>
            </a:r>
          </a:p>
          <a:p>
            <a:endParaRPr lang="en-US" dirty="0"/>
          </a:p>
          <a:p>
            <a:r>
              <a:rPr lang="en-US" dirty="0"/>
              <a:t>Inpatient hospitalization may be necessary for severe postpartum depression. </a:t>
            </a:r>
          </a:p>
          <a:p>
            <a:endParaRPr lang="en-US" dirty="0"/>
          </a:p>
          <a:p>
            <a:r>
              <a:rPr lang="en-US" dirty="0"/>
              <a:t>Electroconvulsive therapy (ECT) is rapid, safe, and effective with severe postpartum depression, especially those with active suicidal idea. 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3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Puerperal psychosis treatment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Puerperal psychosis is a psychiatric emergency requires inpatient treatment.</a:t>
            </a:r>
          </a:p>
          <a:p>
            <a:endParaRPr lang="en-US" dirty="0"/>
          </a:p>
          <a:p>
            <a:r>
              <a:rPr lang="en-US" dirty="0"/>
              <a:t>Most patients with puerperal psychosis suffer from bipolar disorder. Acute treatment includes a mood stabilizer (</a:t>
            </a:r>
            <a:r>
              <a:rPr lang="en-US" dirty="0" err="1"/>
              <a:t>eg</a:t>
            </a:r>
            <a:r>
              <a:rPr lang="en-US" dirty="0"/>
              <a:t>, lithium, </a:t>
            </a:r>
            <a:r>
              <a:rPr lang="en-US" dirty="0" err="1"/>
              <a:t>valproic</a:t>
            </a:r>
            <a:r>
              <a:rPr lang="en-US" dirty="0"/>
              <a:t> acid, carbamazepine) in combination with antipsychotic medications and benzodiazepines. </a:t>
            </a:r>
          </a:p>
          <a:p>
            <a:endParaRPr lang="en-US" dirty="0"/>
          </a:p>
          <a:p>
            <a:r>
              <a:rPr lang="en-US" dirty="0"/>
              <a:t>ECT (often bilateral) is tolerated well and rapidly effective.</a:t>
            </a:r>
          </a:p>
          <a:p>
            <a:endParaRPr lang="en-US" dirty="0"/>
          </a:p>
          <a:p>
            <a:r>
              <a:rPr lang="en-US" dirty="0"/>
              <a:t>Risk of suicide is significant in this population. </a:t>
            </a:r>
          </a:p>
          <a:p>
            <a:endParaRPr lang="en-US" dirty="0"/>
          </a:p>
          <a:p>
            <a:r>
              <a:rPr lang="en-US" dirty="0"/>
              <a:t>Rates of infanticide associated with untreated puerperal psychosis are as high as 4</a:t>
            </a:r>
            <a:r>
              <a:rPr lang="en-US" dirty="0" smtClean="0"/>
              <a:t>%.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20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Special concerns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Breastfeeding and psychotropic medications :</a:t>
            </a:r>
          </a:p>
          <a:p>
            <a:endParaRPr lang="en-US" dirty="0"/>
          </a:p>
          <a:p>
            <a:r>
              <a:rPr lang="en-US" dirty="0"/>
              <a:t>All psychotropic medications, including antidepressants, are secreted into breast milk. Concentrations in breast milk vary widely. </a:t>
            </a:r>
          </a:p>
          <a:p>
            <a:endParaRPr lang="en-US" dirty="0"/>
          </a:p>
          <a:p>
            <a:r>
              <a:rPr lang="en-US" dirty="0"/>
              <a:t>Tricyclic antidepressants during breastfeeding are encouraging. Reports of toxicity in nursing infants are rare, although the long-term effects of exposure to trace amounts of medication are not known. </a:t>
            </a:r>
          </a:p>
          <a:p>
            <a:endParaRPr lang="en-US" dirty="0"/>
          </a:p>
          <a:p>
            <a:r>
              <a:rPr lang="en-US" dirty="0"/>
              <a:t>Avoid breastfeeding in women treated with lithium because this agent is secreted at high levels in breast milk and may cause significant toxicity in the infant. </a:t>
            </a:r>
          </a:p>
          <a:p>
            <a:endParaRPr lang="en-US" dirty="0"/>
          </a:p>
          <a:p>
            <a:r>
              <a:rPr lang="en-US" dirty="0"/>
              <a:t>Avoid breastfeeding in premature infants or in those with hepatic insufficiency who may have difficulty metabolizing medications present in breast milk.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57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Special concerns:(</a:t>
            </a:r>
            <a:r>
              <a:rPr lang="en-US" dirty="0" err="1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Impact of postpartum depression on child development 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Postpartum depression may negatively affect these mother-infant interactions.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Mothers with postpartum depression are more likely to express negative attitudes about their infant and to view their infant as more demanding or difficult.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  Children of mothers with postpartum depression are more likely than children of </a:t>
            </a:r>
            <a:r>
              <a:rPr lang="en-US" dirty="0" err="1"/>
              <a:t>nondepressed</a:t>
            </a:r>
            <a:r>
              <a:rPr lang="en-US" dirty="0"/>
              <a:t> mothers to exhibit behavioral problems 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* sleep </a:t>
            </a:r>
            <a:r>
              <a:rPr lang="en-US" dirty="0"/>
              <a:t>and eating difficulties    </a:t>
            </a:r>
            <a:r>
              <a:rPr lang="en-US" dirty="0" smtClean="0"/>
              <a:t>   </a:t>
            </a:r>
            <a:r>
              <a:rPr lang="en-US" dirty="0"/>
              <a:t>* temper tantrums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* hyperactivity                             * </a:t>
            </a:r>
            <a:r>
              <a:rPr lang="en-US" dirty="0"/>
              <a:t>delays in cognitive development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* </a:t>
            </a:r>
            <a:r>
              <a:rPr lang="en-US" dirty="0"/>
              <a:t>emotional and social </a:t>
            </a:r>
            <a:r>
              <a:rPr lang="en-US" dirty="0" err="1"/>
              <a:t>dysregulation</a:t>
            </a:r>
            <a:r>
              <a:rPr lang="en-US" dirty="0"/>
              <a:t>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* early </a:t>
            </a:r>
            <a:r>
              <a:rPr lang="en-US" dirty="0"/>
              <a:t>onset of depressive illness</a:t>
            </a:r>
            <a:r>
              <a:rPr lang="en-US" dirty="0" smtClean="0"/>
              <a:t>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88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93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Why is it important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Women </a:t>
            </a:r>
            <a:r>
              <a:rPr lang="en-US" dirty="0"/>
              <a:t>are at the greatest risk of developing a psychiatric </a:t>
            </a:r>
            <a:r>
              <a:rPr lang="en-US" dirty="0" smtClean="0"/>
              <a:t>disorder during </a:t>
            </a:r>
            <a:r>
              <a:rPr lang="en-US" dirty="0"/>
              <a:t>childbearing age 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psychiatric disorders with the highest prevalence in women </a:t>
            </a:r>
            <a:r>
              <a:rPr lang="en-US" dirty="0" smtClean="0"/>
              <a:t>are depressive </a:t>
            </a:r>
            <a:r>
              <a:rPr lang="en-US" dirty="0"/>
              <a:t>and anxiety disorders  up t o 20 % .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Women </a:t>
            </a:r>
            <a:r>
              <a:rPr lang="en-US" dirty="0"/>
              <a:t>with histories of these disorders are at risk for relapse during pregnancy, particularly if they have experienced two or more relapses of the disorder.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Ideally</a:t>
            </a:r>
            <a:r>
              <a:rPr lang="en-US" dirty="0"/>
              <a:t>, women with a history of any recurrent psychiatric </a:t>
            </a:r>
            <a:r>
              <a:rPr lang="en-US" dirty="0" smtClean="0"/>
              <a:t>disorder should </a:t>
            </a:r>
            <a:r>
              <a:rPr lang="en-US" dirty="0"/>
              <a:t>obtain a pre pregnancy consultation to discuss the safest treatment approach as they try to conceive and during the </a:t>
            </a:r>
            <a:r>
              <a:rPr lang="en-US" dirty="0" smtClean="0"/>
              <a:t>pregnancy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36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Pseudocyesis</a:t>
            </a:r>
            <a:r>
              <a:rPr lang="en-US" sz="4000" dirty="0"/>
              <a:t> (false pregnancy)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276872"/>
            <a:ext cx="3974064" cy="341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67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pseudocyesis</a:t>
            </a:r>
            <a:r>
              <a:rPr lang="ar-SA" dirty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64949725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353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pseudocyesis</a:t>
            </a:r>
            <a:r>
              <a:rPr lang="ar-SA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800" dirty="0" smtClean="0"/>
              <a:t>It </a:t>
            </a:r>
            <a:r>
              <a:rPr lang="en-US" sz="2800" dirty="0"/>
              <a:t>is generally estimated that false pregnancy is caused due to changes in the </a:t>
            </a:r>
            <a:r>
              <a:rPr lang="en-US" sz="2800" dirty="0">
                <a:hlinkClick r:id="rId5" tooltip="Endocrine system"/>
              </a:rPr>
              <a:t>endocrine system</a:t>
            </a:r>
            <a:r>
              <a:rPr lang="en-US" sz="2800" dirty="0"/>
              <a:t> of the body, leading to the </a:t>
            </a:r>
            <a:r>
              <a:rPr lang="en-US" sz="2800" dirty="0">
                <a:hlinkClick r:id="rId6" tooltip="Secretion"/>
              </a:rPr>
              <a:t>secretion</a:t>
            </a:r>
            <a:r>
              <a:rPr lang="en-US" sz="2800" dirty="0"/>
              <a:t> of hormones which translate into physical changes similar to those during pregnancy.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charset="0"/>
              <a:buChar char="•"/>
            </a:pPr>
            <a:endParaRPr lang="en-US" sz="320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The underlying cause is often: </a:t>
            </a:r>
            <a:r>
              <a:rPr lang="en-US" sz="3200" b="1" u="sng" dirty="0"/>
              <a:t>MENTAL</a:t>
            </a:r>
            <a:r>
              <a:rPr lang="en-US" sz="3200" b="1" dirty="0"/>
              <a:t>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07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pseudocyesis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/>
              <a:t>There are various explanations</a:t>
            </a:r>
            <a:r>
              <a:rPr lang="ar-SA" sz="3600" dirty="0"/>
              <a:t> :</a:t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ar-SA" sz="3600" dirty="0"/>
              <a:t/>
            </a:r>
            <a:br>
              <a:rPr lang="ar-SA" sz="3600" dirty="0"/>
            </a:br>
            <a:r>
              <a:rPr lang="en-US" sz="2800" u="sng" dirty="0">
                <a:solidFill>
                  <a:schemeClr val="hlink"/>
                </a:solidFill>
                <a:hlinkClick r:id="rId6" tooltip="Psychodynamic"/>
              </a:rPr>
              <a:t>Psychodynamic</a:t>
            </a:r>
            <a:r>
              <a:rPr lang="en-US" sz="2800" u="sng" dirty="0">
                <a:solidFill>
                  <a:schemeClr val="hlink"/>
                </a:solidFill>
              </a:rPr>
              <a:t> theories:</a:t>
            </a:r>
            <a:br>
              <a:rPr lang="en-US" sz="2800" u="sng" dirty="0">
                <a:solidFill>
                  <a:schemeClr val="hlink"/>
                </a:solidFill>
              </a:rPr>
            </a:br>
            <a:r>
              <a:rPr lang="en-US" sz="2800" dirty="0"/>
              <a:t>- attribute the false pregnancy to emotional conflict. </a:t>
            </a:r>
            <a:br>
              <a:rPr lang="en-US" sz="2800" dirty="0"/>
            </a:br>
            <a:r>
              <a:rPr lang="en-US" sz="2800" dirty="0"/>
              <a:t>- intense desire to become pregnant, or an intense fear of becoming pregnant.</a:t>
            </a:r>
            <a:br>
              <a:rPr lang="en-US" sz="2800" dirty="0"/>
            </a:br>
            <a:r>
              <a:rPr lang="en-US" sz="2800" dirty="0"/>
              <a:t>- internal conflicts and changes in the endocrine system. 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68481868"/>
              </p:ext>
            </p:extLst>
          </p:nvPr>
        </p:nvGraphicFramePr>
        <p:xfrm>
          <a:off x="3851920" y="1916832"/>
          <a:ext cx="280831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9171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Signs &amp; Symptoms: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48880"/>
            <a:ext cx="4070776" cy="370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3861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Signs &amp; Symptoms: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marL="609600" lvl="0" indent="-6096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similar to the symptoms of true pregnancy and are often hard to distinguish from it</a:t>
            </a:r>
            <a:r>
              <a:rPr lang="ar-SA" sz="2400" kern="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pPr marL="609600" lvl="0" indent="-6096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natural signs of pregnancy </a:t>
            </a:r>
            <a: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cs typeface="Arial"/>
                <a:hlinkClick r:id="rId5" tooltip="Amenorrhoea"/>
              </a:rPr>
              <a:t>amenorrhoea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  <a:hlinkClick r:id="rId6" tooltip="Morning sickness"/>
              </a:rPr>
              <a:t>morning sickness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, tender breasts, and weight gain .</a:t>
            </a:r>
          </a:p>
          <a:p>
            <a:pPr marL="609600" lvl="0" indent="-6096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The most common symptom is: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  <a:hlinkClick r:id="rId7" tooltip="Abdominal distension"/>
              </a:rPr>
              <a:t>Abdominal distension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(60-90%)</a:t>
            </a:r>
            <a:b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</a:rPr>
              <a:t>N.B: often resolve under general </a:t>
            </a:r>
            <a:r>
              <a:rPr lang="en-US" sz="1800" kern="0" dirty="0" smtClean="0">
                <a:solidFill>
                  <a:srgbClr val="000000"/>
                </a:solidFill>
                <a:latin typeface="Arial"/>
                <a:cs typeface="Arial"/>
              </a:rPr>
              <a:t>anesthesia </a:t>
            </a: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</a:rPr>
              <a:t>and the </a:t>
            </a:r>
            <a:r>
              <a:rPr lang="en-US" sz="1800" kern="0" dirty="0" smtClean="0">
                <a:solidFill>
                  <a:srgbClr val="000000"/>
                </a:solidFill>
                <a:latin typeface="Arial"/>
                <a:cs typeface="Arial"/>
              </a:rPr>
              <a:t>woman's abdomen </a:t>
            </a:r>
            <a:r>
              <a:rPr lang="en-US" sz="1800" kern="0" dirty="0">
                <a:solidFill>
                  <a:srgbClr val="000000"/>
                </a:solidFill>
                <a:latin typeface="Arial"/>
                <a:cs typeface="Arial"/>
              </a:rPr>
              <a:t>returns to its </a:t>
            </a:r>
            <a:r>
              <a:rPr lang="en-US" sz="1800" kern="0" dirty="0" smtClean="0">
                <a:solidFill>
                  <a:srgbClr val="000000"/>
                </a:solidFill>
                <a:latin typeface="Arial"/>
                <a:cs typeface="Arial"/>
              </a:rPr>
              <a:t>normal size</a:t>
            </a:r>
            <a:r>
              <a:rPr lang="en-US" sz="3200" kern="0" dirty="0">
                <a:solidFill>
                  <a:srgbClr val="000000"/>
                </a:solidFill>
                <a:latin typeface="Arial"/>
                <a:cs typeface="Arial"/>
              </a:rPr>
              <a:t>.  </a:t>
            </a:r>
          </a:p>
          <a:p>
            <a:pPr marL="609600" lvl="0" indent="-6096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6666"/>
              </a:buClr>
              <a:buSzPct val="80000"/>
              <a:buFont typeface="Wingdings" pitchFamily="2" charset="2"/>
              <a:buChar char="l"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The second most common physical sign of</a:t>
            </a:r>
            <a:b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pseudocyesis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is </a:t>
            </a:r>
            <a:r>
              <a:rPr lang="en-US" sz="2000" kern="0" dirty="0">
                <a:solidFill>
                  <a:srgbClr val="FF33CC"/>
                </a:solidFill>
                <a:latin typeface="Arial"/>
                <a:cs typeface="Arial"/>
              </a:rPr>
              <a:t>menstrual irregularity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(50–90%).</a:t>
            </a:r>
            <a: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SA" sz="2000" kern="0" dirty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Women are also reported to experience the </a:t>
            </a:r>
            <a:b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sensation of fetal movements known as</a:t>
            </a:r>
            <a:b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  <a:hlinkClick r:id="rId8" tooltip="Quickening (medical)"/>
              </a:rPr>
              <a:t>quickening</a:t>
            </a:r>
            <a:endParaRPr 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711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5DTmzpPspDM6nz4StxT1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V4w64fU1SJieqvR0xnX7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jxyPFbeEfvl2XTmMlKCtK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EOpIoyXHwlUAPMRy3rwk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8ShTMTxpW6M7H1a9m1KW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WWfe3zRlo2hQL8mUUhKoN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7qzqR5lBee6lU4zLMmYKH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f5Inll9axJaVxseE6HJdh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JzJszRkLOxIlyV3PV9azm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RLp0ddFEt2UbuItK0s3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Yx7x8gh0tWnIQBVkVWS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bJ9P3rfStIejFrY3L82f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4ZCKDWFD5YociqHvO8Rk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kPDFKDZLpwvkwV8PCEqh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t7LHpHpMnM0ysg78UqbH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GbGY1TRK2aReC2I2Kegek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mue0xp5w8x6H9xZVA3ZJ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wnGyvwvRowRQLgso90H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gNepO9ScfsBO2X85qm0JF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rK6z9YP7HwuOYRkZTz1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zQjLItbUZ2gT3VVrVmw1h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rqPWkInOYS36VSKB4IRQU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lXhA3a68PojSUNNrvEdI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uoq00JHmR0gR4UlqieoN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eVVWpxXcvfRKvXOqS7KSU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DNZKTEOUeAUblNAROaOr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J31D8V0n46Q71mEEC8Vk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s8oQY0CwsQAMqbTnUPhu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LV1glOhiRP92N1XAOI04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EPN3et8JY7mgUDN9UoRB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lBaLgIjDQgFuJ1bXo2k6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cJxW1cTH2tVU23IDjZCWJ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3UYK6Gn60cnotbSscpqk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5BqTLYWZOgaFGxgNwBCg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U1849vJe5Mxtr8mdVFUnC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2iZzUel5qp4jJhIoN5oaN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t7lxZ4VQVFgoYjxRkIq6c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dJNECFGON4wQ8jyeYS3Y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7SYTRbp0sII7HeXriElW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ohzWfEgUPD3xUBJlsg96S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R8aei6Jy2eAIlv5Fq1x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QIkrVUcxxzhma6A1naFq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ApWuDpNOeBbqqL1mabgA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WbgefMP8zZXYlAPlB68f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ABAtrlMJOQDC2fyqgvOV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1zDBsIy6dNMAmiVQeY7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795EUpFnHXiYEdGgnDXF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s5bb0y58loA478BRqsbi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JSRdhqEW2EO19C0ApGLK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FnVBFlIuhKHuVDyIdFOBP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z39z7MLxdtjdMIfAkcnD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oDLZdmzup9nP6vwTgwx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EyZU0OFpuKXia0PsubxJ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cwbpkkHAeypIYd0imLO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SOkv4N2l8Ag0ltJAtlH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oSs1CscPMVoYzEm5OgUy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ig0rvtNVXLtYAf5FwPy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rYRxzLhsiL7tWSurlPv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1MOmvE5NkCY203KVC3u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draqckOzJn39zW5IcgDnv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uTSrHpcrRcMOkEWjkgeB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USq6EdqNR5AMWFwjS69wV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M8K4gXj6gPgA0rl3cME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b1nYpZra45iIVEXT89Py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WG5vSx3XJhcPA6m5RXRWc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R4Nn93DOr9R4HST7T67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w63Rw2iRG17cJeq4aTT6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IXjeFefeeseeA5zYjYCI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J1FdXQYP4nVlYKwD0kW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KSXEs2JdegzMqkPRPl1I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OOSskEgSLvYxY9HyuNfC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mzyqGLbZV3WH39L0I4Wmu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NSlF9hQdszbHrjUTXuGL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Bh6yMu5aFuCiLF41CU8H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mHr6O6sFJtRg4yAum8iU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8xePWRMDSlfLKQkng3c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PUo0s2pMzirOiyTRZaAS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1jNK9YSeHSaiDQOtPmQi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UAtDnSmbCYdSy37gOyGJ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NWshqwgTBWNfnnHEigNH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W7fg0bHLvfhudmlsIsBk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m3gs6Ox63BY40k1av5b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XTaljPyl5JD1LcZy4Tep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9l0qxWw9ftN6niLuHxHv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qZzPbX0iC1mgn1Zjp0oz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Y6CfiowRuahIlrBmYvQD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P0hLbhwiWE1sBJzIIT59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5iDROEp3JL4xgBXxdel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DGTQRMgNWxiyIUZ7jtSS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0KmE06yvzgtAn2JK1QmR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gn3sXKbGQOHSsBK1WR9gN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ZxGYpTLtikIqwMpPwCf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Qsnnix0JC63B4UgLLN5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Jbdex2CExwh7HeB1Aesy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mVIuyLQrA9siJc94ZX7Y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jWd1aJdRSPP7Oiw3tQN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FovpSwevrK3QCLhwB6eJ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tBnRxWugbtAahOwKRGD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54YGLLWfGRcS2VT10Yi0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fstt0Qfx6TeoxpbMax1u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1HxwQ3a315OTQ7YnMOG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hfSCJQIlmewuIeiiWoqj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NwmCPb7t84XRadAn7oP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0S3GXuRBC3ihjslg71wd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swQ34Iyh2ulrNEjVSHgRv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FAQKe7ZmixEUqwPTp93l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WSEHXb9PX1zrRgdjuqhFb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MSeM5Yh6NaYQDY5waOdt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lYFzG5EC3lC85Mta5axQd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t0CedXgtrIc9wf7wibsb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HDV3MBkPvqMZud4U6L7Rp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ib0ovMIjSubulWszHrp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WqssdglBhRY2ir17wut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CkVx5z354FU4sVpxRVwXJ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pWjjS7QDfaVhDsDyRvNKs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ry4aQqB9i2WXj6wV8Ghwd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FSO4XM4Pv5tdFuAZ01Cd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T1SQ0k8MilFjw6thsIFN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8uCi1WMPFdaeu6lkO1vI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63e8seWE1iPcPkTjxIN7f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Ql4QQghbgCyu8JQrsQKNK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o9SiuK7dfziJzjEsKtIop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y8SD2sz3mMyhpmvsxnkI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F6E7eCk17Zfu9pXmGux1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Jy4ktXUaC1arLfpBvvsC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Kdk38TZ8Llo5tLDnvuSds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t4afunNdQn2UmrNbur1Y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3x7OzO2XamopBwLvNkh5Z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3VbIiY392jrKfSToClxv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2zoczkZqbt4zY6jiEufN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kHYB2Qkel8QIvwdEn58E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UGyiA3pDGo50lMwIE3I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nagMz5XQiHM2Yuv11pnMP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HmL2Uc6eDthMCRwSJfJO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T5Yw8MBJw9Lxwhw1Xs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2lDSPZI7ku1vdqQXMbCW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Xmi0GCEl4ZZZnGBzO3HY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dWZKvnpj2ZtA7Bd85Y5b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zT1ei9WcXlGwECX91lwe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LyxUPpoEJGI248m0W6gV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ZvMyZlFYIS5PsnrQGY0Fi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HZjMOpiW1UMMLKRAGzb8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Ly3sQ79RPfiNz17hq2YLX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eGYz5qiU6FGKeuwuyOQ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</TotalTime>
  <Words>1464</Words>
  <Application>Microsoft Office PowerPoint</Application>
  <PresentationFormat>On-screen Show (4:3)</PresentationFormat>
  <Paragraphs>186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Opulent</vt:lpstr>
      <vt:lpstr> Psychiatric &amp; Mental Disorders During Pregnancy</vt:lpstr>
      <vt:lpstr>outlines</vt:lpstr>
      <vt:lpstr>Why is it important ?</vt:lpstr>
      <vt:lpstr>Pseudocyesis (false pregnancy)</vt:lpstr>
      <vt:lpstr>pseudocyesis </vt:lpstr>
      <vt:lpstr>pseudocyesis </vt:lpstr>
      <vt:lpstr>pseudocyesis</vt:lpstr>
      <vt:lpstr>Signs &amp; Symptoms:</vt:lpstr>
      <vt:lpstr>Signs &amp; Symptoms:</vt:lpstr>
      <vt:lpstr>Signs &amp; Symptoms:</vt:lpstr>
      <vt:lpstr>Puerperal mental disorders </vt:lpstr>
      <vt:lpstr>Puerperal mental disorders </vt:lpstr>
      <vt:lpstr>Postpartum Blues:</vt:lpstr>
      <vt:lpstr>PostPartum Depression (PPD):</vt:lpstr>
      <vt:lpstr>Postpartum Psychosis:</vt:lpstr>
      <vt:lpstr>Pathophysiology</vt:lpstr>
      <vt:lpstr>Screening for postpartum Mood disorders:</vt:lpstr>
      <vt:lpstr>Postpartum blues treatment</vt:lpstr>
      <vt:lpstr>Postpartum depression treatment </vt:lpstr>
      <vt:lpstr>Pharmacological Treatment  Cont, </vt:lpstr>
      <vt:lpstr>Special concern (PPD) </vt:lpstr>
      <vt:lpstr>Puerperal psychosis treatment </vt:lpstr>
      <vt:lpstr>Special concerns:</vt:lpstr>
      <vt:lpstr>Special concerns:(con’t)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Psychiatric &amp; Mental Disorders During Pregnancy</dc:title>
  <dc:creator>hamza</dc:creator>
  <cp:lastModifiedBy>hamza</cp:lastModifiedBy>
  <cp:revision>7</cp:revision>
  <dcterms:created xsi:type="dcterms:W3CDTF">2011-10-16T15:21:56Z</dcterms:created>
  <dcterms:modified xsi:type="dcterms:W3CDTF">2011-10-16T16:11:27Z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1XnskQA-BXWxLDwy1bXuDDhvgaysOpKgH2OB0kOUJxKE</vt:lpwstr>
  </property>
  <property fmtid="{D5CDD505-2E9C-101B-9397-08002B2CF9AE}" pid="4" name="Google.Documents.RevisionId">
    <vt:lpwstr>08137443857961649404</vt:lpwstr>
  </property>
  <property fmtid="{D5CDD505-2E9C-101B-9397-08002B2CF9AE}" pid="5" name="Google.Documents.PreviousRevisionId">
    <vt:lpwstr>08910667759791624816</vt:lpwstr>
  </property>
  <property fmtid="{D5CDD505-2E9C-101B-9397-08002B2CF9AE}" pid="6" name="Google.Documents.PluginVersion">
    <vt:lpwstr>2.0.2424.7283</vt:lpwstr>
  </property>
  <property fmtid="{D5CDD505-2E9C-101B-9397-08002B2CF9AE}" pid="7" name="Google.Documents.MergeIncapabilityFlags">
    <vt:i4>0</vt:i4>
  </property>
</Properties>
</file>