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6"/>
  </p:notesMasterIdLst>
  <p:sldIdLst>
    <p:sldId id="256" r:id="rId2"/>
    <p:sldId id="257" r:id="rId3"/>
    <p:sldId id="271" r:id="rId4"/>
    <p:sldId id="258" r:id="rId5"/>
    <p:sldId id="259" r:id="rId6"/>
    <p:sldId id="364" r:id="rId7"/>
    <p:sldId id="260" r:id="rId8"/>
    <p:sldId id="272" r:id="rId9"/>
    <p:sldId id="273" r:id="rId10"/>
    <p:sldId id="279" r:id="rId11"/>
    <p:sldId id="280" r:id="rId12"/>
    <p:sldId id="281" r:id="rId13"/>
    <p:sldId id="283" r:id="rId14"/>
    <p:sldId id="285" r:id="rId15"/>
    <p:sldId id="371" r:id="rId16"/>
    <p:sldId id="284" r:id="rId17"/>
    <p:sldId id="287" r:id="rId18"/>
    <p:sldId id="318" r:id="rId19"/>
    <p:sldId id="288" r:id="rId20"/>
    <p:sldId id="289" r:id="rId21"/>
    <p:sldId id="291" r:id="rId22"/>
    <p:sldId id="266" r:id="rId23"/>
    <p:sldId id="295" r:id="rId24"/>
    <p:sldId id="296" r:id="rId25"/>
    <p:sldId id="297" r:id="rId26"/>
    <p:sldId id="298" r:id="rId27"/>
    <p:sldId id="299" r:id="rId28"/>
    <p:sldId id="367" r:id="rId29"/>
    <p:sldId id="300" r:id="rId30"/>
    <p:sldId id="301" r:id="rId31"/>
    <p:sldId id="302" r:id="rId32"/>
    <p:sldId id="319" r:id="rId33"/>
    <p:sldId id="320" r:id="rId34"/>
    <p:sldId id="342" r:id="rId35"/>
    <p:sldId id="343" r:id="rId36"/>
    <p:sldId id="344" r:id="rId37"/>
    <p:sldId id="345" r:id="rId38"/>
    <p:sldId id="368" r:id="rId39"/>
    <p:sldId id="372" r:id="rId40"/>
    <p:sldId id="267" r:id="rId41"/>
    <p:sldId id="366" r:id="rId42"/>
    <p:sldId id="310" r:id="rId43"/>
    <p:sldId id="323" r:id="rId44"/>
    <p:sldId id="324" r:id="rId45"/>
    <p:sldId id="325" r:id="rId46"/>
    <p:sldId id="316" r:id="rId47"/>
    <p:sldId id="332" r:id="rId48"/>
    <p:sldId id="333" r:id="rId49"/>
    <p:sldId id="334" r:id="rId50"/>
    <p:sldId id="335" r:id="rId51"/>
    <p:sldId id="336" r:id="rId52"/>
    <p:sldId id="337" r:id="rId53"/>
    <p:sldId id="354" r:id="rId54"/>
    <p:sldId id="355" r:id="rId55"/>
    <p:sldId id="353" r:id="rId56"/>
    <p:sldId id="326" r:id="rId57"/>
    <p:sldId id="356" r:id="rId58"/>
    <p:sldId id="328" r:id="rId59"/>
    <p:sldId id="327" r:id="rId60"/>
    <p:sldId id="370" r:id="rId61"/>
    <p:sldId id="322" r:id="rId62"/>
    <p:sldId id="269" r:id="rId63"/>
    <p:sldId id="278" r:id="rId64"/>
    <p:sldId id="358" r:id="rId65"/>
    <p:sldId id="357" r:id="rId66"/>
    <p:sldId id="361" r:id="rId67"/>
    <p:sldId id="360" r:id="rId68"/>
    <p:sldId id="359" r:id="rId69"/>
    <p:sldId id="373" r:id="rId70"/>
    <p:sldId id="270" r:id="rId71"/>
    <p:sldId id="374" r:id="rId72"/>
    <p:sldId id="375" r:id="rId73"/>
    <p:sldId id="376" r:id="rId74"/>
    <p:sldId id="363" r:id="rId75"/>
    <p:sldId id="377" r:id="rId76"/>
    <p:sldId id="378" r:id="rId77"/>
    <p:sldId id="379" r:id="rId78"/>
    <p:sldId id="380" r:id="rId79"/>
    <p:sldId id="381" r:id="rId80"/>
    <p:sldId id="382" r:id="rId81"/>
    <p:sldId id="383" r:id="rId82"/>
    <p:sldId id="384" r:id="rId83"/>
    <p:sldId id="387" r:id="rId84"/>
    <p:sldId id="386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73" autoAdjust="0"/>
    <p:restoredTop sz="94660"/>
  </p:normalViewPr>
  <p:slideViewPr>
    <p:cSldViewPr>
      <p:cViewPr varScale="1">
        <p:scale>
          <a:sx n="81" d="100"/>
          <a:sy n="81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3CA842-2485-4F2A-8364-1980F8558A83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E4F6A-5994-4CA0-BD67-745CA100609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4F6A-5994-4CA0-BD67-745CA100609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E4F6A-5994-4CA0-BD67-745CA100609D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74DED4-1F34-4AA9-B770-C5FDFCF15539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59000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387C41E8-D01C-4923-9BCF-05A2C9BFA2FD}" type="datetimeFigureOut">
              <a:rPr lang="en-US" smtClean="0"/>
              <a:pPr/>
              <a:t>9/25/2011</a:t>
            </a:fld>
            <a:endParaRPr lang="en-US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20D92-2E24-43CD-8A07-C7AD01E72AD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87624" y="548680"/>
            <a:ext cx="7200800" cy="14700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smtClean="0">
                <a:latin typeface="Aharoni" pitchFamily="2" charset="-79"/>
                <a:cs typeface="Aharoni" pitchFamily="2" charset="-79"/>
              </a:rPr>
              <a:t>Screening for gynecological cancer </a:t>
            </a:r>
            <a:endParaRPr lang="en-US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75656" y="2780928"/>
            <a:ext cx="6400800" cy="259228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haroni" pitchFamily="2" charset="-79"/>
                <a:cs typeface="Aharoni" pitchFamily="2" charset="-79"/>
              </a:rPr>
              <a:t>Prepared by : </a:t>
            </a:r>
          </a:p>
          <a:p>
            <a:r>
              <a:rPr lang="en-US" sz="3600" dirty="0" smtClean="0"/>
              <a:t>Khalid </a:t>
            </a:r>
            <a:r>
              <a:rPr lang="en-US" sz="3600" dirty="0" err="1" smtClean="0"/>
              <a:t>Aldossari</a:t>
            </a:r>
            <a:endParaRPr lang="en-US" sz="3600" dirty="0" smtClean="0"/>
          </a:p>
          <a:p>
            <a:r>
              <a:rPr lang="en-US" sz="3600" dirty="0" err="1" smtClean="0"/>
              <a:t>Fahad</a:t>
            </a:r>
            <a:r>
              <a:rPr lang="en-US" sz="3600" dirty="0" smtClean="0"/>
              <a:t> </a:t>
            </a:r>
            <a:r>
              <a:rPr lang="en-US" sz="3600" dirty="0" err="1" smtClean="0"/>
              <a:t>Alshehri</a:t>
            </a:r>
            <a:endParaRPr lang="en-US" sz="3600" dirty="0" smtClean="0"/>
          </a:p>
          <a:p>
            <a:r>
              <a:rPr lang="en-US" sz="3600" dirty="0" smtClean="0"/>
              <a:t>Ali Al-Mater</a:t>
            </a:r>
          </a:p>
          <a:p>
            <a:endParaRPr lang="en-US" sz="3600" dirty="0" smtClean="0"/>
          </a:p>
          <a:p>
            <a:endParaRPr lang="en-US" dirty="0"/>
          </a:p>
        </p:txBody>
      </p:sp>
      <p:sp>
        <p:nvSpPr>
          <p:cNvPr id="4" name="مستطيل مستدير الزوايا 3"/>
          <p:cNvSpPr/>
          <p:nvPr/>
        </p:nvSpPr>
        <p:spPr>
          <a:xfrm>
            <a:off x="2123728" y="5445224"/>
            <a:ext cx="5256584" cy="83671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Supervised by :     Dr. ELSHEIKH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err="1" smtClean="0"/>
              <a:t>condylomata</a:t>
            </a:r>
            <a:r>
              <a:rPr lang="en-US" i="1" dirty="0" smtClean="0"/>
              <a:t> </a:t>
            </a:r>
            <a:r>
              <a:rPr lang="en-US" i="1" dirty="0" err="1" smtClean="0"/>
              <a:t>acuminata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12776"/>
            <a:ext cx="252028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340768"/>
            <a:ext cx="4143375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498080" cy="1143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Types of HPV :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5400600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sz="3600" i="1" dirty="0" err="1" smtClean="0">
                <a:solidFill>
                  <a:srgbClr val="C00000"/>
                </a:solidFill>
              </a:rPr>
              <a:t>Oncogenic</a:t>
            </a:r>
            <a:r>
              <a:rPr lang="en-US" sz="3600" i="1" dirty="0" smtClean="0">
                <a:solidFill>
                  <a:srgbClr val="C00000"/>
                </a:solidFill>
              </a:rPr>
              <a:t>, or high-risk HPV types </a:t>
            </a:r>
            <a:r>
              <a:rPr lang="en-US" sz="3600" dirty="0" smtClean="0">
                <a:solidFill>
                  <a:srgbClr val="C00000"/>
                </a:solidFill>
              </a:rPr>
              <a:t>(e.g., HPV types 16 and 18), are the cause of cervical cancers. These HPV types are also associated with other </a:t>
            </a:r>
            <a:r>
              <a:rPr lang="en-US" sz="3600" dirty="0" err="1" smtClean="0">
                <a:solidFill>
                  <a:srgbClr val="C00000"/>
                </a:solidFill>
              </a:rPr>
              <a:t>anogenital</a:t>
            </a:r>
            <a:r>
              <a:rPr lang="en-US" sz="3600" dirty="0" smtClean="0">
                <a:solidFill>
                  <a:srgbClr val="C00000"/>
                </a:solidFill>
              </a:rPr>
              <a:t> cancers in men and women, including penile, </a:t>
            </a:r>
            <a:r>
              <a:rPr lang="en-US" sz="3600" dirty="0" err="1" smtClean="0">
                <a:solidFill>
                  <a:srgbClr val="C00000"/>
                </a:solidFill>
              </a:rPr>
              <a:t>vulvar</a:t>
            </a:r>
            <a:r>
              <a:rPr lang="en-US" sz="3600" dirty="0" smtClean="0">
                <a:solidFill>
                  <a:srgbClr val="C00000"/>
                </a:solidFill>
              </a:rPr>
              <a:t>, vaginal, and anal cancer, as well a subset of </a:t>
            </a:r>
            <a:r>
              <a:rPr lang="en-US" sz="3600" dirty="0" err="1" smtClean="0">
                <a:solidFill>
                  <a:srgbClr val="C00000"/>
                </a:solidFill>
              </a:rPr>
              <a:t>oropharyngeal</a:t>
            </a:r>
            <a:r>
              <a:rPr lang="en-US" sz="3600" dirty="0" smtClean="0">
                <a:solidFill>
                  <a:srgbClr val="C00000"/>
                </a:solidFill>
              </a:rPr>
              <a:t> cancers .</a:t>
            </a:r>
          </a:p>
          <a:p>
            <a:pPr>
              <a:buNone/>
            </a:pP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Persistent </a:t>
            </a:r>
            <a:r>
              <a:rPr lang="en-US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oncogenic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HPV infection is the strongest risk factor for development of </a:t>
            </a:r>
            <a:r>
              <a:rPr lang="en-US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precancers</a:t>
            </a:r>
            <a:r>
              <a:rPr lang="en-US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cancers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772816"/>
            <a:ext cx="7498080" cy="2664296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err="1" smtClean="0">
                <a:solidFill>
                  <a:srgbClr val="C00000"/>
                </a:solidFill>
              </a:rPr>
              <a:t>Nononcogenic</a:t>
            </a:r>
            <a:r>
              <a:rPr lang="en-US" dirty="0" smtClean="0">
                <a:solidFill>
                  <a:srgbClr val="C00000"/>
                </a:solidFill>
              </a:rPr>
              <a:t>, or low-risk HPV types (e.g., HPV types 6 and 11), are the cause of genital warts and recurrent respiratory </a:t>
            </a:r>
            <a:r>
              <a:rPr lang="en-US" dirty="0" err="1" smtClean="0">
                <a:solidFill>
                  <a:srgbClr val="C00000"/>
                </a:solidFill>
              </a:rPr>
              <a:t>papillomatosis</a:t>
            </a:r>
            <a:r>
              <a:rPr lang="en-US" dirty="0" smtClean="0">
                <a:solidFill>
                  <a:srgbClr val="C00000"/>
                </a:solidFill>
              </a:rPr>
              <a:t> ( RRP )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Tests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853408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HPV tests are available for women aged &gt;30 years undergoing cervical cancer screening. These tests </a:t>
            </a:r>
            <a:r>
              <a:rPr lang="en-US" u="sng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should not</a:t>
            </a:r>
            <a:r>
              <a:rPr lang="en-US" dirty="0" smtClean="0"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be used for men, for women &lt;20 years of age, or as a general test for STDs. These HPV tests detect viral nucleic acid (i.e., DNA or RNA) or protein.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Transmission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1447800"/>
            <a:ext cx="7746064" cy="4800600"/>
          </a:xfrm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Transmission of HPV can occur even when there are no visible lesions : </a:t>
            </a:r>
          </a:p>
          <a:p>
            <a:pPr>
              <a:buNone/>
            </a:pPr>
            <a:r>
              <a:rPr lang="en-US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1) Direct skin-to-skin contact</a:t>
            </a:r>
          </a:p>
          <a:p>
            <a:pPr>
              <a:buNone/>
            </a:pPr>
            <a:r>
              <a:rPr lang="en-US" b="1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2) Sexual activity (Oral, Vaginal &amp; Anal sex)</a:t>
            </a:r>
          </a:p>
          <a:p>
            <a:pPr>
              <a:buNone/>
            </a:pPr>
            <a:endParaRPr lang="en-US" dirty="0" smtClean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  <a:p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Regular condom use may provide some degree of protection . </a:t>
            </a:r>
          </a:p>
          <a:p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During pregnancy , </a:t>
            </a:r>
            <a:r>
              <a:rPr lang="en-US" dirty="0" err="1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condylomata</a:t>
            </a:r>
            <a:r>
              <a:rPr lang="en-US" dirty="0" smtClean="0"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 may increase in number and size , but transmission from mother to infant is rare .</a:t>
            </a:r>
            <a:endParaRPr lang="en-US" dirty="0"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Abnormal Pap smear</a:t>
            </a: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HPV DNA Lab test </a:t>
            </a: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Clinical diagnosis of genital warts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Examine infected tissue under a microscope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Diagnosis Of  HPV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11631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Prevention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US" u="sng" dirty="0" smtClean="0"/>
              <a:t>Two HPV vaccines are</a:t>
            </a:r>
          </a:p>
          <a:p>
            <a:pPr>
              <a:buNone/>
            </a:pPr>
            <a:r>
              <a:rPr lang="en-US" dirty="0" smtClean="0"/>
              <a:t>a bivalent vaccine (</a:t>
            </a:r>
            <a:r>
              <a:rPr lang="en-US" dirty="0" err="1" smtClean="0"/>
              <a:t>Cervarix</a:t>
            </a:r>
            <a:r>
              <a:rPr lang="en-US" dirty="0" smtClean="0"/>
              <a:t>) containing HPV types 16 and 18 and a </a:t>
            </a:r>
            <a:r>
              <a:rPr lang="en-US" dirty="0" err="1" smtClean="0"/>
              <a:t>quadrivalent</a:t>
            </a:r>
            <a:r>
              <a:rPr lang="en-US" dirty="0" smtClean="0"/>
              <a:t> vaccine (</a:t>
            </a:r>
            <a:r>
              <a:rPr lang="en-US" dirty="0" err="1" smtClean="0"/>
              <a:t>Gardasil</a:t>
            </a:r>
            <a:r>
              <a:rPr lang="en-US" dirty="0" smtClean="0"/>
              <a:t>) vaccine containing HPV types 6, 11, 16, and 18.</a:t>
            </a:r>
          </a:p>
          <a:p>
            <a:pPr>
              <a:buNone/>
            </a:pPr>
            <a:r>
              <a:rPr lang="en-US" dirty="0" smtClean="0"/>
              <a:t>Both vaccines offer protection against the HPV types that cause 70% of cervical cancers (i.e., types 16 and 18), and the </a:t>
            </a:r>
            <a:r>
              <a:rPr lang="en-US" dirty="0" err="1" smtClean="0"/>
              <a:t>quadrivalent</a:t>
            </a:r>
            <a:r>
              <a:rPr lang="en-US" dirty="0" smtClean="0"/>
              <a:t> HPV vaccine also protects against the types that cause 90% of genital warts (i.e., types 6 and 11)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lnSpcReduction="10000"/>
          </a:bodyPr>
          <a:lstStyle/>
          <a:p>
            <a:r>
              <a:rPr lang="en-US" dirty="0" smtClean="0"/>
              <a:t>Either vaccine can be administered to girls aged 11–12 years and can be administered to those as young as 9 years of age girls .</a:t>
            </a:r>
          </a:p>
          <a:p>
            <a:r>
              <a:rPr lang="en-US" dirty="0" smtClean="0"/>
              <a:t> women ages 13–26 years who have not started or completed the vaccine series also should receive the vaccine.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quadrivalent</a:t>
            </a:r>
            <a:r>
              <a:rPr lang="en-US" dirty="0" smtClean="0"/>
              <a:t> (</a:t>
            </a:r>
            <a:r>
              <a:rPr lang="en-US" dirty="0" err="1" smtClean="0"/>
              <a:t>Gardasil</a:t>
            </a:r>
            <a:r>
              <a:rPr lang="en-US" dirty="0" smtClean="0"/>
              <a:t>) HPV vaccine can also be used in males aged 9–26 years to prevent genital warts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Both HPV vaccines are administered as a 3-dose series of IM injections over a 6-month period …( at time 0 ,2 , and 6 months 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For full benefit ,should be administered before onset of sexual activity( i.e. before exposure to virus )</a:t>
            </a:r>
          </a:p>
          <a:p>
            <a:r>
              <a:rPr lang="en-US" dirty="0" smtClean="0"/>
              <a:t>Not designed to treat active infections .</a:t>
            </a:r>
          </a:p>
          <a:p>
            <a:r>
              <a:rPr lang="en-US" dirty="0" smtClean="0"/>
              <a:t>Conception should be avoided until 30 days after last dose of vaccination .</a:t>
            </a:r>
          </a:p>
          <a:p>
            <a:r>
              <a:rPr lang="en-US" dirty="0" smtClean="0"/>
              <a:t>Contraindicated for pregnant women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17304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Women who have received HPV vaccine should continue routine cervical cancer screening because 30% of cervical cancers are caused by HPV types other than 16 or 18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WHO principles for screening tests .</a:t>
            </a:r>
          </a:p>
          <a:p>
            <a:r>
              <a:rPr lang="en-US" dirty="0" smtClean="0"/>
              <a:t>HPV ( </a:t>
            </a:r>
            <a:r>
              <a:rPr lang="en-US" dirty="0" smtClean="0">
                <a:solidFill>
                  <a:srgbClr val="C00000"/>
                </a:solidFill>
              </a:rPr>
              <a:t>infection , prevention , vaccination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Cervical precancerous lesions .</a:t>
            </a:r>
          </a:p>
          <a:p>
            <a:r>
              <a:rPr lang="en-US" dirty="0" smtClean="0"/>
              <a:t>Cervical cancer screening ( </a:t>
            </a:r>
            <a:r>
              <a:rPr lang="en-US" dirty="0" smtClean="0">
                <a:solidFill>
                  <a:srgbClr val="C00000"/>
                </a:solidFill>
              </a:rPr>
              <a:t>cytology , </a:t>
            </a:r>
            <a:r>
              <a:rPr lang="en-US" dirty="0" err="1" smtClean="0">
                <a:solidFill>
                  <a:srgbClr val="C00000"/>
                </a:solidFill>
              </a:rPr>
              <a:t>colposcopy</a:t>
            </a:r>
            <a:r>
              <a:rPr lang="en-US" dirty="0" smtClean="0">
                <a:solidFill>
                  <a:srgbClr val="C00000"/>
                </a:solidFill>
              </a:rPr>
              <a:t> ,histopathology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Management of Cervical precancerous lesions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and endometrial cancer screening …. Evidence based results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;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447800"/>
            <a:ext cx="7890080" cy="480060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r>
              <a:rPr lang="en-US" dirty="0" smtClean="0"/>
              <a:t>The reasons for treating genital warts are to relieve symptoms ( pain and bleeding ) and to ameliorate psychological and cosmetic concerns of the pt. </a:t>
            </a:r>
          </a:p>
          <a:p>
            <a:r>
              <a:rPr lang="en-US" dirty="0" smtClean="0"/>
              <a:t>Provider-applied topical therapies include :</a:t>
            </a:r>
          </a:p>
          <a:p>
            <a:pPr marL="596646" indent="-514350">
              <a:buAutoNum type="arabicParenR"/>
            </a:pPr>
            <a:r>
              <a:rPr lang="en-US" dirty="0" err="1" smtClean="0"/>
              <a:t>Podophyllin</a:t>
            </a:r>
            <a:r>
              <a:rPr lang="en-US" dirty="0" smtClean="0"/>
              <a:t> resin 10% to 25% in tincture of </a:t>
            </a:r>
            <a:r>
              <a:rPr lang="en-US" dirty="0" err="1" smtClean="0"/>
              <a:t>benzooin</a:t>
            </a:r>
            <a:r>
              <a:rPr lang="en-US" dirty="0" smtClean="0"/>
              <a:t> </a:t>
            </a:r>
          </a:p>
          <a:p>
            <a:pPr marL="596646" indent="-514350">
              <a:buAutoNum type="arabicParenR"/>
            </a:pPr>
            <a:r>
              <a:rPr lang="en-US" dirty="0" err="1" smtClean="0"/>
              <a:t>Trichloroacetic</a:t>
            </a:r>
            <a:r>
              <a:rPr lang="en-US" dirty="0" smtClean="0"/>
              <a:t> acid (TCA) or </a:t>
            </a:r>
            <a:r>
              <a:rPr lang="en-US" dirty="0" err="1" smtClean="0"/>
              <a:t>bichloroacetic</a:t>
            </a:r>
            <a:r>
              <a:rPr lang="en-US" dirty="0" smtClean="0"/>
              <a:t> acid (BCA) 80% to 90%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447800"/>
            <a:ext cx="7776864" cy="5221560"/>
          </a:xfrm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Patient applied topical therapies : </a:t>
            </a:r>
          </a:p>
          <a:p>
            <a:pPr>
              <a:buNone/>
            </a:pPr>
            <a:r>
              <a:rPr lang="en-US" dirty="0" smtClean="0"/>
              <a:t>1) </a:t>
            </a:r>
            <a:r>
              <a:rPr lang="en-US" dirty="0" err="1" smtClean="0"/>
              <a:t>Podofilox</a:t>
            </a:r>
            <a:r>
              <a:rPr lang="en-US" dirty="0" smtClean="0"/>
              <a:t> 0.5% solution or gel .</a:t>
            </a:r>
          </a:p>
          <a:p>
            <a:pPr>
              <a:buNone/>
            </a:pPr>
            <a:r>
              <a:rPr lang="en-US" dirty="0" smtClean="0"/>
              <a:t>2) </a:t>
            </a:r>
            <a:r>
              <a:rPr lang="en-US" dirty="0" err="1" smtClean="0"/>
              <a:t>Imiquimod</a:t>
            </a:r>
            <a:r>
              <a:rPr lang="en-US" dirty="0" smtClean="0"/>
              <a:t> 5% cream (</a:t>
            </a:r>
            <a:r>
              <a:rPr lang="ar-SA" dirty="0" smtClean="0"/>
              <a:t>acts as an immune response modifier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Surgical therapies include :</a:t>
            </a:r>
          </a:p>
          <a:p>
            <a:pPr marL="596646" indent="-514350">
              <a:buAutoNum type="arabicParenR"/>
            </a:pPr>
            <a:r>
              <a:rPr lang="en-US" dirty="0" err="1" smtClean="0"/>
              <a:t>Cryotherapy</a:t>
            </a:r>
            <a:r>
              <a:rPr lang="en-US" dirty="0" smtClean="0"/>
              <a:t> .</a:t>
            </a:r>
          </a:p>
          <a:p>
            <a:pPr marL="596646" indent="-514350">
              <a:buAutoNum type="arabicParenR"/>
            </a:pPr>
            <a:r>
              <a:rPr lang="en-US" dirty="0" smtClean="0"/>
              <a:t>Surgical excision .</a:t>
            </a:r>
          </a:p>
          <a:p>
            <a:pPr marL="596646" indent="-514350">
              <a:buAutoNum type="arabicParenR"/>
            </a:pPr>
            <a:r>
              <a:rPr lang="en-US" dirty="0" err="1" smtClean="0"/>
              <a:t>Electorocautery</a:t>
            </a:r>
            <a:r>
              <a:rPr lang="en-US" dirty="0" smtClean="0"/>
              <a:t> .</a:t>
            </a:r>
          </a:p>
          <a:p>
            <a:pPr marL="596646" indent="-514350">
              <a:buAutoNum type="arabicParenR"/>
            </a:pPr>
            <a:r>
              <a:rPr lang="en-US" dirty="0" smtClean="0"/>
              <a:t>Laser vaporization .</a:t>
            </a:r>
          </a:p>
          <a:p>
            <a:pPr marL="596646" indent="-514350">
              <a:buAutoNum type="arabicParenR"/>
            </a:pPr>
            <a:r>
              <a:rPr lang="en-US" dirty="0" smtClean="0"/>
              <a:t>Intra </a:t>
            </a:r>
            <a:r>
              <a:rPr lang="en-US" dirty="0" err="1" smtClean="0"/>
              <a:t>lesional</a:t>
            </a:r>
            <a:r>
              <a:rPr lang="en-US" dirty="0" smtClean="0"/>
              <a:t> interferon .</a:t>
            </a:r>
          </a:p>
          <a:p>
            <a:pPr marL="596646" indent="-514350">
              <a:buAutoNum type="arabicParenR"/>
            </a:pPr>
            <a:endParaRPr lang="en-US" dirty="0" smtClean="0"/>
          </a:p>
          <a:p>
            <a:pPr marL="596646" indent="-514350">
              <a:buNone/>
            </a:pPr>
            <a:r>
              <a:rPr lang="en-US" dirty="0" smtClean="0"/>
              <a:t>Notice : </a:t>
            </a:r>
            <a:r>
              <a:rPr lang="en-US" dirty="0" err="1" smtClean="0"/>
              <a:t>Podophyllin</a:t>
            </a:r>
            <a:r>
              <a:rPr lang="en-US" dirty="0" smtClean="0"/>
              <a:t> , </a:t>
            </a:r>
            <a:r>
              <a:rPr lang="en-US" dirty="0" err="1" smtClean="0"/>
              <a:t>Podofilox</a:t>
            </a:r>
            <a:r>
              <a:rPr lang="en-US" dirty="0" smtClean="0"/>
              <a:t>, and </a:t>
            </a:r>
            <a:r>
              <a:rPr lang="en-US" dirty="0" err="1" smtClean="0"/>
              <a:t>imiquimod</a:t>
            </a:r>
            <a:r>
              <a:rPr lang="en-US" dirty="0" smtClean="0"/>
              <a:t> should not be used during pregnancy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Who principles for screening tests .</a:t>
            </a:r>
          </a:p>
          <a:p>
            <a:r>
              <a:rPr lang="en-US" dirty="0" smtClean="0"/>
              <a:t>HPV ( </a:t>
            </a:r>
            <a:r>
              <a:rPr lang="en-US" dirty="0" smtClean="0">
                <a:solidFill>
                  <a:srgbClr val="C00000"/>
                </a:solidFill>
              </a:rPr>
              <a:t>infection , prevention , vaccination </a:t>
            </a:r>
            <a:r>
              <a:rPr lang="en-US" dirty="0" smtClean="0"/>
              <a:t>)</a:t>
            </a:r>
          </a:p>
          <a:p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Cevical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precancerous lesions .</a:t>
            </a:r>
          </a:p>
          <a:p>
            <a:r>
              <a:rPr lang="en-US" dirty="0" smtClean="0"/>
              <a:t>Cervical cancer screening ( </a:t>
            </a:r>
            <a:r>
              <a:rPr lang="en-US" dirty="0" smtClean="0">
                <a:solidFill>
                  <a:srgbClr val="C00000"/>
                </a:solidFill>
              </a:rPr>
              <a:t>cytology , </a:t>
            </a:r>
            <a:r>
              <a:rPr lang="en-US" dirty="0" err="1" smtClean="0">
                <a:solidFill>
                  <a:srgbClr val="C00000"/>
                </a:solidFill>
              </a:rPr>
              <a:t>colposcopy</a:t>
            </a:r>
            <a:r>
              <a:rPr lang="en-US" dirty="0" smtClean="0">
                <a:solidFill>
                  <a:srgbClr val="C00000"/>
                </a:solidFill>
              </a:rPr>
              <a:t> ,histopathology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Management of Cervical precancerous lesions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and endometrial cancer screening …. Evidence based results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lgerian" pitchFamily="82" charset="0"/>
              </a:rPr>
              <a:t>overview</a:t>
            </a:r>
            <a:endParaRPr lang="ar-SA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en-US" dirty="0" smtClean="0"/>
              <a:t>Anatomy:</a:t>
            </a:r>
          </a:p>
          <a:p>
            <a:pPr marL="0" indent="0" algn="l">
              <a:buNone/>
            </a:pPr>
            <a:r>
              <a:rPr lang="en-US" dirty="0" err="1" smtClean="0"/>
              <a:t>Endocervix</a:t>
            </a:r>
            <a:r>
              <a:rPr lang="en-US" dirty="0" smtClean="0"/>
              <a:t> : opening of the cervix into uterine cavity. It is lined with </a:t>
            </a:r>
            <a:r>
              <a:rPr lang="en-US" dirty="0" smtClean="0">
                <a:solidFill>
                  <a:srgbClr val="0070C0"/>
                </a:solidFill>
              </a:rPr>
              <a:t>columnar</a:t>
            </a:r>
            <a:r>
              <a:rPr lang="en-US" dirty="0" smtClean="0"/>
              <a:t> epithelium.</a:t>
            </a:r>
            <a:endParaRPr lang="ar-SA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err="1" smtClean="0"/>
              <a:t>Ectocervix</a:t>
            </a:r>
            <a:r>
              <a:rPr lang="en-US" dirty="0" smtClean="0"/>
              <a:t>: the portion of the cervix that extends into vagina. It is lined with stratified </a:t>
            </a:r>
            <a:r>
              <a:rPr lang="en-US" dirty="0" smtClean="0">
                <a:solidFill>
                  <a:srgbClr val="0070C0"/>
                </a:solidFill>
              </a:rPr>
              <a:t>squamous</a:t>
            </a:r>
            <a:r>
              <a:rPr lang="en-US" dirty="0" smtClean="0"/>
              <a:t> epithelium.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3312730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The junction between </a:t>
            </a:r>
            <a:r>
              <a:rPr lang="en-US" dirty="0" err="1" smtClean="0"/>
              <a:t>endocervix</a:t>
            </a:r>
            <a:r>
              <a:rPr lang="en-US" dirty="0" smtClean="0"/>
              <a:t> (columnar epithelium) and </a:t>
            </a:r>
            <a:r>
              <a:rPr lang="en-US" dirty="0" err="1" smtClean="0"/>
              <a:t>ectocervix</a:t>
            </a:r>
            <a:r>
              <a:rPr lang="en-US" dirty="0" smtClean="0"/>
              <a:t> (squamous epithelium) is known as “</a:t>
            </a:r>
            <a:r>
              <a:rPr lang="en-US" dirty="0" err="1" smtClean="0">
                <a:solidFill>
                  <a:srgbClr val="0070C0"/>
                </a:solidFill>
              </a:rPr>
              <a:t>Squamo</a:t>
            </a:r>
            <a:r>
              <a:rPr lang="en-US" dirty="0" smtClean="0">
                <a:solidFill>
                  <a:srgbClr val="0070C0"/>
                </a:solidFill>
              </a:rPr>
              <a:t>-Columnar</a:t>
            </a:r>
            <a:r>
              <a:rPr lang="en-US" dirty="0" smtClean="0"/>
              <a:t> </a:t>
            </a:r>
            <a:r>
              <a:rPr lang="ar-SA" dirty="0" smtClean="0">
                <a:solidFill>
                  <a:srgbClr val="0070C0"/>
                </a:solidFill>
              </a:rPr>
              <a:t> </a:t>
            </a:r>
            <a:r>
              <a:rPr lang="en-US" dirty="0" smtClean="0">
                <a:solidFill>
                  <a:srgbClr val="0070C0"/>
                </a:solidFill>
              </a:rPr>
              <a:t>Junction</a:t>
            </a:r>
            <a:r>
              <a:rPr lang="en-US" dirty="0" smtClean="0"/>
              <a:t>”. The position of SCJ </a:t>
            </a:r>
            <a:r>
              <a:rPr lang="en-US" dirty="0" smtClean="0">
                <a:solidFill>
                  <a:srgbClr val="0070C0"/>
                </a:solidFill>
              </a:rPr>
              <a:t>varies</a:t>
            </a:r>
            <a:r>
              <a:rPr lang="en-US" dirty="0" smtClean="0"/>
              <a:t> throughout the female reproductive life.</a:t>
            </a:r>
          </a:p>
        </p:txBody>
      </p:sp>
    </p:spTree>
    <p:extLst>
      <p:ext uri="{BB962C8B-B14F-4D97-AF65-F5344CB8AC3E}">
        <p14:creationId xmlns="" xmlns:p14="http://schemas.microsoft.com/office/powerpoint/2010/main" val="29767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149552"/>
          </a:xfrm>
        </p:spPr>
        <p:txBody>
          <a:bodyPr>
            <a:normAutofit fontScale="92500"/>
          </a:bodyPr>
          <a:lstStyle/>
          <a:p>
            <a:pPr marL="0" indent="0" algn="l">
              <a:buNone/>
            </a:pPr>
            <a:r>
              <a:rPr lang="en-US" dirty="0" smtClean="0"/>
              <a:t>          </a:t>
            </a:r>
            <a:r>
              <a:rPr lang="en-US" dirty="0" smtClean="0">
                <a:solidFill>
                  <a:srgbClr val="0070C0"/>
                </a:solidFill>
              </a:rPr>
              <a:t>estrogen</a:t>
            </a:r>
            <a:r>
              <a:rPr lang="en-US" dirty="0" smtClean="0"/>
              <a:t> levels (e.g. puberty, pregnancy)</a:t>
            </a:r>
            <a:endParaRPr lang="ar-SA" dirty="0" smtClean="0"/>
          </a:p>
          <a:p>
            <a:pPr marL="0" indent="0" algn="l">
              <a:buNone/>
            </a:pPr>
            <a:endParaRPr lang="ar-SA" dirty="0"/>
          </a:p>
          <a:p>
            <a:pPr marL="0" indent="0" algn="ctr">
              <a:buNone/>
            </a:pPr>
            <a:r>
              <a:rPr lang="en-US" dirty="0" smtClean="0"/>
              <a:t>  Moves SCJ towards external </a:t>
            </a:r>
            <a:r>
              <a:rPr lang="en-US" dirty="0" err="1" smtClean="0"/>
              <a:t>os</a:t>
            </a:r>
            <a:r>
              <a:rPr lang="ar-SA" dirty="0" smtClean="0"/>
              <a:t> </a:t>
            </a:r>
            <a:r>
              <a:rPr lang="en-US" dirty="0" smtClean="0"/>
              <a:t>                    </a:t>
            </a:r>
            <a:r>
              <a:rPr lang="ar-SA" dirty="0" smtClean="0"/>
              <a:t> 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en-US" dirty="0" smtClean="0"/>
              <a:t>Exposing Columnar epithelium to the vaginal acid environment                   </a:t>
            </a:r>
            <a:endParaRPr lang="ar-SA" dirty="0" smtClean="0"/>
          </a:p>
          <a:p>
            <a:pPr marL="0" indent="0" algn="ctr">
              <a:buNone/>
            </a:pPr>
            <a:endParaRPr lang="ar-SA" dirty="0" smtClean="0"/>
          </a:p>
          <a:p>
            <a:pPr marL="0" indent="0" algn="ctr">
              <a:buNone/>
            </a:pPr>
            <a:r>
              <a:rPr lang="en-US" dirty="0" smtClean="0"/>
              <a:t>Convert to squamous epithelium</a:t>
            </a:r>
            <a:endParaRPr lang="ar-SA" dirty="0"/>
          </a:p>
        </p:txBody>
      </p:sp>
      <p:sp>
        <p:nvSpPr>
          <p:cNvPr id="4" name="Up Arrow 3"/>
          <p:cNvSpPr/>
          <p:nvPr/>
        </p:nvSpPr>
        <p:spPr>
          <a:xfrm>
            <a:off x="1907704" y="1268760"/>
            <a:ext cx="484632" cy="792088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0000"/>
              </a:solidFill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4132607" y="2060848"/>
            <a:ext cx="268767" cy="57606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Down Arrow 5"/>
          <p:cNvSpPr/>
          <p:nvPr/>
        </p:nvSpPr>
        <p:spPr>
          <a:xfrm>
            <a:off x="4159058" y="3102046"/>
            <a:ext cx="242316" cy="97840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" name="Down Arrow 6"/>
          <p:cNvSpPr/>
          <p:nvPr/>
        </p:nvSpPr>
        <p:spPr>
          <a:xfrm>
            <a:off x="4132606" y="5025166"/>
            <a:ext cx="268767" cy="4892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="" xmlns:p14="http://schemas.microsoft.com/office/powerpoint/2010/main" val="314087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70C0"/>
                </a:solidFill>
              </a:rPr>
              <a:t>Transformation Zone:</a:t>
            </a:r>
          </a:p>
          <a:p>
            <a:pPr marL="0" indent="0" algn="l">
              <a:buNone/>
            </a:pPr>
            <a:r>
              <a:rPr lang="en-US" dirty="0" smtClean="0"/>
              <a:t>The area of </a:t>
            </a:r>
            <a:r>
              <a:rPr lang="en-US" dirty="0" err="1" smtClean="0"/>
              <a:t>metaplastic</a:t>
            </a:r>
            <a:r>
              <a:rPr lang="en-US" dirty="0" smtClean="0"/>
              <a:t> squamous epithelium located between the original SCJ and the new SCJ.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NOTICE : In about 4 % of normal female infants and about 30% of those exposed to diethylstilbestrol in </a:t>
            </a:r>
            <a:r>
              <a:rPr lang="en-US" dirty="0" err="1" smtClean="0"/>
              <a:t>utero</a:t>
            </a:r>
            <a:r>
              <a:rPr lang="en-US" dirty="0" smtClean="0"/>
              <a:t> , the columnar epithelium extends onto the vaginal </a:t>
            </a:r>
            <a:r>
              <a:rPr lang="en-US" dirty="0" err="1" smtClean="0"/>
              <a:t>fornices</a:t>
            </a:r>
            <a:r>
              <a:rPr lang="en-US" dirty="0" smtClean="0"/>
              <a:t> 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20678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120" y="692696"/>
            <a:ext cx="7525344" cy="5246935"/>
          </a:xfrm>
        </p:spPr>
      </p:pic>
    </p:spTree>
    <p:extLst>
      <p:ext uri="{BB962C8B-B14F-4D97-AF65-F5344CB8AC3E}">
        <p14:creationId xmlns="" xmlns:p14="http://schemas.microsoft.com/office/powerpoint/2010/main" val="136056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54" y="457200"/>
            <a:ext cx="7843706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1948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presentation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556792"/>
            <a:ext cx="8229600" cy="4525963"/>
          </a:xfrm>
        </p:spPr>
        <p:txBody>
          <a:bodyPr/>
          <a:lstStyle/>
          <a:p>
            <a:pPr marL="0" indent="0" algn="l">
              <a:buNone/>
            </a:pPr>
            <a:r>
              <a:rPr lang="en-US" dirty="0" smtClean="0">
                <a:solidFill>
                  <a:srgbClr val="00B0F0"/>
                </a:solidFill>
              </a:rPr>
              <a:t>Asymptomatic</a:t>
            </a:r>
            <a:r>
              <a:rPr lang="en-US" dirty="0" smtClean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25829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519808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WHO principles for screening tests .</a:t>
            </a:r>
          </a:p>
          <a:p>
            <a:r>
              <a:rPr lang="en-US" dirty="0" smtClean="0"/>
              <a:t>HPV ( </a:t>
            </a:r>
            <a:r>
              <a:rPr lang="en-US" dirty="0" smtClean="0">
                <a:solidFill>
                  <a:srgbClr val="C00000"/>
                </a:solidFill>
              </a:rPr>
              <a:t>infection , prevention , vaccination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Cervical precancerous lesions .</a:t>
            </a:r>
          </a:p>
          <a:p>
            <a:r>
              <a:rPr lang="en-US" dirty="0" smtClean="0"/>
              <a:t>Cervical cancer screening ( </a:t>
            </a:r>
            <a:r>
              <a:rPr lang="en-US" dirty="0" smtClean="0">
                <a:solidFill>
                  <a:srgbClr val="C00000"/>
                </a:solidFill>
              </a:rPr>
              <a:t>cytology , </a:t>
            </a:r>
            <a:r>
              <a:rPr lang="en-US" dirty="0" err="1" smtClean="0">
                <a:solidFill>
                  <a:srgbClr val="C00000"/>
                </a:solidFill>
              </a:rPr>
              <a:t>colposcopy</a:t>
            </a:r>
            <a:r>
              <a:rPr lang="en-US" dirty="0" smtClean="0">
                <a:solidFill>
                  <a:srgbClr val="C00000"/>
                </a:solidFill>
              </a:rPr>
              <a:t> ,histopathology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Management of Cervical precancerous lesions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and endometrial cancer screening …. Evidence based results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Malignancy potential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Progress to be malignant in 8-10 years.</a:t>
            </a:r>
          </a:p>
          <a:p>
            <a:pPr marL="0" indent="0" algn="l">
              <a:buNone/>
            </a:pPr>
            <a:r>
              <a:rPr lang="en-US" dirty="0" smtClean="0"/>
              <a:t>Most lesions will spontaneously regress, others remain static, with only a minority progress to cancer.</a:t>
            </a:r>
          </a:p>
          <a:p>
            <a:pPr marL="0" indent="0" algn="l">
              <a:buNone/>
            </a:pPr>
            <a:r>
              <a:rPr lang="en-US" dirty="0" smtClean="0"/>
              <a:t>HPV 16, 18, 31, 33 and 35 are the most common HPV types associated With premalignant and cancerous lesions of the cervix.</a:t>
            </a:r>
          </a:p>
        </p:txBody>
      </p:sp>
    </p:spTree>
    <p:extLst>
      <p:ext uri="{BB962C8B-B14F-4D97-AF65-F5344CB8AC3E}">
        <p14:creationId xmlns="" xmlns:p14="http://schemas.microsoft.com/office/powerpoint/2010/main" val="422500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Risk Factors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en-US" dirty="0" smtClean="0"/>
              <a:t>1- </a:t>
            </a:r>
            <a:r>
              <a:rPr lang="en-US" dirty="0" smtClean="0">
                <a:solidFill>
                  <a:srgbClr val="00B0F0"/>
                </a:solidFill>
              </a:rPr>
              <a:t>HPV</a:t>
            </a:r>
            <a:r>
              <a:rPr lang="en-US" dirty="0" smtClean="0"/>
              <a:t> infection: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high risk: types 16, 18</a:t>
            </a:r>
          </a:p>
          <a:p>
            <a:pPr marL="0" indent="0" algn="l">
              <a:buNone/>
            </a:pPr>
            <a:r>
              <a:rPr lang="en-US" dirty="0" smtClean="0"/>
              <a:t>(99% of cervical cancers contain one of them) </a:t>
            </a:r>
          </a:p>
          <a:p>
            <a:pPr marL="0" indent="0" algn="l">
              <a:buNone/>
            </a:pPr>
            <a:r>
              <a:rPr lang="en-US" dirty="0"/>
              <a:t> </a:t>
            </a:r>
            <a:r>
              <a:rPr lang="en-US" dirty="0" smtClean="0"/>
              <a:t>         low risk: types 6, 11.</a:t>
            </a:r>
          </a:p>
          <a:p>
            <a:pPr marL="0" indent="0" algn="l">
              <a:buNone/>
            </a:pPr>
            <a:r>
              <a:rPr lang="en-US" dirty="0" smtClean="0"/>
              <a:t>2- Immunosuppression (HIV infection).</a:t>
            </a:r>
            <a:endParaRPr lang="ar-SA" dirty="0" smtClean="0"/>
          </a:p>
          <a:p>
            <a:pPr marL="0" indent="0" algn="l">
              <a:buNone/>
            </a:pPr>
            <a:r>
              <a:rPr lang="en-US" dirty="0" smtClean="0"/>
              <a:t>3- STI: </a:t>
            </a:r>
            <a:r>
              <a:rPr lang="en-US" dirty="0" err="1" smtClean="0"/>
              <a:t>trichomonas</a:t>
            </a:r>
            <a:r>
              <a:rPr lang="en-US" dirty="0" smtClean="0"/>
              <a:t>, HSV.</a:t>
            </a:r>
            <a:endParaRPr lang="ar-SA" dirty="0" smtClean="0"/>
          </a:p>
          <a:p>
            <a:pPr marL="0" indent="0" algn="l">
              <a:buNone/>
            </a:pPr>
            <a:r>
              <a:rPr lang="en-US" dirty="0" smtClean="0"/>
              <a:t>4-early age of sexual intercourse.</a:t>
            </a:r>
          </a:p>
          <a:p>
            <a:pPr marL="0" indent="0" algn="l">
              <a:buNone/>
            </a:pPr>
            <a:r>
              <a:rPr lang="en-US" dirty="0" smtClean="0"/>
              <a:t>5- multiple sexual partners.</a:t>
            </a:r>
          </a:p>
          <a:p>
            <a:pPr marL="0" indent="0" algn="l">
              <a:buNone/>
            </a:pPr>
            <a:r>
              <a:rPr lang="en-US" dirty="0" smtClean="0"/>
              <a:t>6- smoking.</a:t>
            </a:r>
          </a:p>
          <a:p>
            <a:pPr marL="0" indent="0" algn="l">
              <a:buNone/>
            </a:pPr>
            <a:r>
              <a:rPr lang="en-US" dirty="0"/>
              <a:t>7</a:t>
            </a:r>
            <a:r>
              <a:rPr lang="en-US" dirty="0" smtClean="0"/>
              <a:t>- low socioeconomic status.</a:t>
            </a:r>
          </a:p>
          <a:p>
            <a:pPr marL="0" indent="0" algn="l">
              <a:buNone/>
            </a:pPr>
            <a:endParaRPr lang="ar-SA" dirty="0"/>
          </a:p>
        </p:txBody>
      </p:sp>
    </p:spTree>
    <p:extLst>
      <p:ext uri="{BB962C8B-B14F-4D97-AF65-F5344CB8AC3E}">
        <p14:creationId xmlns="" xmlns:p14="http://schemas.microsoft.com/office/powerpoint/2010/main" val="4940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Benign cervical </a:t>
            </a:r>
            <a:r>
              <a:rPr lang="en-US" dirty="0" err="1" smtClean="0"/>
              <a:t>leesions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1447800"/>
            <a:ext cx="7674056" cy="4800600"/>
          </a:xfrm>
        </p:spPr>
        <p:txBody>
          <a:bodyPr/>
          <a:lstStyle/>
          <a:p>
            <a:pPr>
              <a:buNone/>
            </a:pPr>
            <a:r>
              <a:rPr lang="en-US" dirty="0" err="1" smtClean="0"/>
              <a:t>i</a:t>
            </a:r>
            <a:r>
              <a:rPr lang="en-US" dirty="0" smtClean="0"/>
              <a:t> . </a:t>
            </a:r>
            <a:r>
              <a:rPr lang="en-US" dirty="0" err="1" smtClean="0"/>
              <a:t>Nabothian</a:t>
            </a:r>
            <a:r>
              <a:rPr lang="en-US" dirty="0" smtClean="0"/>
              <a:t> cyst / inclusion cyst </a:t>
            </a:r>
          </a:p>
          <a:p>
            <a:pPr>
              <a:buNone/>
            </a:pPr>
            <a:r>
              <a:rPr lang="en-US" dirty="0" smtClean="0"/>
              <a:t>                   - no treatment is required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ii. </a:t>
            </a:r>
            <a:r>
              <a:rPr lang="en-US" dirty="0" err="1" smtClean="0"/>
              <a:t>Endocervical</a:t>
            </a:r>
            <a:r>
              <a:rPr lang="en-US" dirty="0" smtClean="0"/>
              <a:t> polyps </a:t>
            </a:r>
          </a:p>
          <a:p>
            <a:pPr>
              <a:buNone/>
            </a:pPr>
            <a:r>
              <a:rPr lang="en-US" dirty="0" smtClean="0"/>
              <a:t>                   - treatment is </a:t>
            </a:r>
            <a:r>
              <a:rPr lang="en-US" dirty="0" err="1" smtClean="0"/>
              <a:t>polypectomy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( office procedure 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Pictures\NC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0"/>
            <a:ext cx="3810000" cy="3048000"/>
          </a:xfrm>
          <a:prstGeom prst="rect">
            <a:avLst/>
          </a:prstGeom>
          <a:noFill/>
        </p:spPr>
      </p:pic>
      <p:pic>
        <p:nvPicPr>
          <p:cNvPr id="1027" name="Picture 3" descr="C:\Users\Administrator\Pictures\NC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2465512"/>
            <a:ext cx="1943100" cy="4203848"/>
          </a:xfrm>
          <a:prstGeom prst="rect">
            <a:avLst/>
          </a:prstGeom>
          <a:noFill/>
        </p:spPr>
      </p:pic>
      <p:pic>
        <p:nvPicPr>
          <p:cNvPr id="1028" name="Picture 4" descr="C:\Users\Administrator\Pictures\N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393504"/>
            <a:ext cx="1876425" cy="4275856"/>
          </a:xfrm>
          <a:prstGeom prst="rect">
            <a:avLst/>
          </a:prstGeom>
          <a:noFill/>
        </p:spPr>
      </p:pic>
      <p:pic>
        <p:nvPicPr>
          <p:cNvPr id="1029" name="Picture 5" descr="C:\Users\Administrator\Pictures\E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60648"/>
            <a:ext cx="3960440" cy="3096344"/>
          </a:xfrm>
          <a:prstGeom prst="rect">
            <a:avLst/>
          </a:prstGeom>
          <a:noFill/>
        </p:spPr>
      </p:pic>
      <p:pic>
        <p:nvPicPr>
          <p:cNvPr id="1030" name="Picture 6" descr="C:\Users\Administrator\Pictures\EP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996952"/>
            <a:ext cx="4067944" cy="3501008"/>
          </a:xfrm>
          <a:prstGeom prst="rect">
            <a:avLst/>
          </a:prstGeom>
          <a:noFill/>
        </p:spPr>
      </p:pic>
      <p:sp>
        <p:nvSpPr>
          <p:cNvPr id="9" name="مستطيل 8"/>
          <p:cNvSpPr/>
          <p:nvPr/>
        </p:nvSpPr>
        <p:spPr>
          <a:xfrm>
            <a:off x="179512" y="188640"/>
            <a:ext cx="4104456" cy="6408712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/>
          </a:p>
        </p:txBody>
      </p:sp>
      <p:sp>
        <p:nvSpPr>
          <p:cNvPr id="10" name="مستطيل 9"/>
          <p:cNvSpPr/>
          <p:nvPr/>
        </p:nvSpPr>
        <p:spPr>
          <a:xfrm>
            <a:off x="4860032" y="404664"/>
            <a:ext cx="4032448" cy="6264696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intraepithelial </a:t>
            </a:r>
            <a:r>
              <a:rPr lang="en-US" dirty="0" err="1" smtClean="0"/>
              <a:t>neoplasia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CIN represents a spectrum of disease ranging from CIN I ( mild dysplasia ) to CIN III ( severe dysplasia and carcinoma in situ ) .</a:t>
            </a:r>
          </a:p>
          <a:p>
            <a:endParaRPr lang="en-US" dirty="0" smtClean="0"/>
          </a:p>
          <a:p>
            <a:r>
              <a:rPr lang="en-US" dirty="0" smtClean="0"/>
              <a:t>At least 35% of patients with CIN III develop  invasive cancer within 10 years , whereas lower grades of CIN often spontaneously regress.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124744"/>
            <a:ext cx="7674056" cy="4800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With CIN , there is abnormal epithelial proliferation above the basement membrane . </a:t>
            </a:r>
          </a:p>
          <a:p>
            <a:r>
              <a:rPr lang="en-US" dirty="0" smtClean="0"/>
              <a:t>Involvement of the inner 1/3 of the epithelium represents CIN 1 </a:t>
            </a:r>
          </a:p>
          <a:p>
            <a:r>
              <a:rPr lang="en-US" dirty="0" smtClean="0"/>
              <a:t>Involvement of the inner ½ to 2/3 represents CIN II .</a:t>
            </a:r>
          </a:p>
          <a:p>
            <a:r>
              <a:rPr lang="en-US" dirty="0" smtClean="0"/>
              <a:t>Full thickness involvement represents CIN III</a:t>
            </a:r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b="1" u="sng" dirty="0" smtClean="0">
                <a:solidFill>
                  <a:srgbClr val="FF0000"/>
                </a:solidFill>
              </a:rPr>
              <a:t>with 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 basement membrane . (carcinoma in situ)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The disease is asymptomatic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istrator\Pictures\cervix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449288"/>
            <a:ext cx="6912768" cy="6408712"/>
          </a:xfrm>
          <a:prstGeom prst="rect">
            <a:avLst/>
          </a:prstGeom>
          <a:noFill/>
        </p:spPr>
      </p:pic>
      <p:sp>
        <p:nvSpPr>
          <p:cNvPr id="6" name="مستطيل 5"/>
          <p:cNvSpPr/>
          <p:nvPr/>
        </p:nvSpPr>
        <p:spPr>
          <a:xfrm>
            <a:off x="1475656" y="404664"/>
            <a:ext cx="7056784" cy="6192688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مستطيل مستدير الزوايا 6"/>
          <p:cNvSpPr/>
          <p:nvPr/>
        </p:nvSpPr>
        <p:spPr>
          <a:xfrm>
            <a:off x="323528" y="6021288"/>
            <a:ext cx="1152128" cy="620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Normal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C:\Users\Administrator\Pictures\CIN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7704856" cy="6336704"/>
          </a:xfrm>
          <a:prstGeom prst="rect">
            <a:avLst/>
          </a:prstGeom>
          <a:noFill/>
        </p:spPr>
      </p:pic>
      <p:sp>
        <p:nvSpPr>
          <p:cNvPr id="5" name="مستطيل 4"/>
          <p:cNvSpPr/>
          <p:nvPr/>
        </p:nvSpPr>
        <p:spPr>
          <a:xfrm>
            <a:off x="1043608" y="188640"/>
            <a:ext cx="7848872" cy="648072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8084776" cy="5652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6117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331640" y="274638"/>
            <a:ext cx="7602048" cy="1143000"/>
          </a:xfr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 fontScale="90000"/>
          </a:bodyPr>
          <a:lstStyle/>
          <a:p>
            <a:r>
              <a:rPr lang="en-US" dirty="0" smtClean="0"/>
              <a:t>Who principles for screening and early detection of a disease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75656" y="1636440"/>
            <a:ext cx="7498080" cy="52215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(1) The condition should be an important health problem.</a:t>
            </a:r>
          </a:p>
          <a:p>
            <a:pPr>
              <a:buNone/>
            </a:pPr>
            <a:r>
              <a:rPr lang="en-US" dirty="0" smtClean="0"/>
              <a:t>(2) There should be an accepted treatment for patients with recognized disease.</a:t>
            </a:r>
          </a:p>
          <a:p>
            <a:pPr>
              <a:buNone/>
            </a:pPr>
            <a:r>
              <a:rPr lang="en-US" b="1" dirty="0" smtClean="0"/>
              <a:t>(3) </a:t>
            </a:r>
            <a:r>
              <a:rPr lang="en-US" dirty="0" smtClean="0"/>
              <a:t>Facilities for diagnosis and treatment should be available.</a:t>
            </a:r>
          </a:p>
          <a:p>
            <a:pPr>
              <a:buNone/>
            </a:pPr>
            <a:r>
              <a:rPr lang="en-US" dirty="0" smtClean="0"/>
              <a:t>(4) There should be a recognizable latent or early symptomatic stage.</a:t>
            </a: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(5) There should be a suitable test or examination.</a:t>
            </a:r>
          </a:p>
          <a:p>
            <a:pPr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(6) The test should be acceptable to the population.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Who principles for screening tests .</a:t>
            </a:r>
          </a:p>
          <a:p>
            <a:r>
              <a:rPr lang="en-US" dirty="0" smtClean="0"/>
              <a:t>HPV ( </a:t>
            </a:r>
            <a:r>
              <a:rPr lang="en-US" dirty="0" smtClean="0">
                <a:solidFill>
                  <a:srgbClr val="C00000"/>
                </a:solidFill>
              </a:rPr>
              <a:t>infection , prevention , vaccination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Cervical precancerous lesions .</a:t>
            </a:r>
          </a:p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Cervical cancer screening ( cytology , </a:t>
            </a:r>
            <a:r>
              <a:rPr lang="en-US" u="sng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colposcopy</a:t>
            </a:r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,histopathology )</a:t>
            </a:r>
          </a:p>
          <a:p>
            <a:r>
              <a:rPr lang="en-US" dirty="0" smtClean="0"/>
              <a:t>Management of Cervical precancerous lesions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and endometrial cancer screening …. Evidence based results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03648" y="620688"/>
            <a:ext cx="7498080" cy="1143000"/>
          </a:xfrm>
        </p:spPr>
        <p:txBody>
          <a:bodyPr/>
          <a:lstStyle/>
          <a:p>
            <a:r>
              <a:rPr lang="en-US" sz="4800" b="1" dirty="0" smtClean="0"/>
              <a:t>Cervical </a:t>
            </a:r>
            <a:r>
              <a:rPr lang="en-US" sz="4800" b="1" dirty="0"/>
              <a:t>cancer screening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664" y="1844824"/>
            <a:ext cx="7272808" cy="3992563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l" rtl="0">
              <a:buFontTx/>
              <a:buNone/>
            </a:pPr>
            <a:endParaRPr lang="en-US" dirty="0"/>
          </a:p>
          <a:p>
            <a:pPr algn="l" rtl="0">
              <a:buFontTx/>
              <a:buNone/>
            </a:pPr>
            <a:r>
              <a:rPr lang="en-US" dirty="0"/>
              <a:t>The aim of modern screening </a:t>
            </a:r>
            <a:r>
              <a:rPr lang="en-US" dirty="0" err="1"/>
              <a:t>programmes</a:t>
            </a:r>
            <a:r>
              <a:rPr lang="en-US" dirty="0"/>
              <a:t> is mainly the detection of the non-invasive precursor of the disease, cervical intra-epithelial </a:t>
            </a:r>
            <a:r>
              <a:rPr lang="en-US" dirty="0" err="1"/>
              <a:t>neoplasia</a:t>
            </a:r>
            <a:r>
              <a:rPr lang="en-US" dirty="0"/>
              <a:t> (CIN) in the asymptomatic population in order to reduce mortality and morbidity. </a:t>
            </a:r>
          </a:p>
        </p:txBody>
      </p:sp>
    </p:spTree>
    <p:extLst>
      <p:ext uri="{BB962C8B-B14F-4D97-AF65-F5344CB8AC3E}">
        <p14:creationId xmlns="" xmlns:p14="http://schemas.microsoft.com/office/powerpoint/2010/main" val="180697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Screening of asymptomatic women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The American College of Obstetricians and Gynecologists has recommended that all women undergo an annual physical examination , including a Pap smear , within 3 years of sexual intercourse , or by age 21 years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Annual screening should occur until age 30 years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9592" y="0"/>
            <a:ext cx="802838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Cervical screening guidelines (Pap test)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124744"/>
            <a:ext cx="7818072" cy="554461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sz="3400" dirty="0" err="1" smtClean="0"/>
              <a:t>Endocervical</a:t>
            </a:r>
            <a:r>
              <a:rPr lang="en-US" sz="3400" dirty="0" smtClean="0"/>
              <a:t> and </a:t>
            </a:r>
            <a:r>
              <a:rPr lang="en-US" sz="3400" dirty="0" err="1" smtClean="0"/>
              <a:t>exocervical</a:t>
            </a:r>
            <a:r>
              <a:rPr lang="en-US" sz="3400" dirty="0" smtClean="0"/>
              <a:t> cell sampling , TZ sampling . </a:t>
            </a:r>
          </a:p>
          <a:p>
            <a:endParaRPr lang="en-US" sz="4000" dirty="0" smtClean="0"/>
          </a:p>
          <a:p>
            <a:r>
              <a:rPr lang="en-US" sz="4000" dirty="0" smtClean="0"/>
              <a:t>False positives 5-10% </a:t>
            </a:r>
          </a:p>
          <a:p>
            <a:endParaRPr lang="en-US" dirty="0" smtClean="0"/>
          </a:p>
          <a:p>
            <a:r>
              <a:rPr lang="en-US" sz="3400" dirty="0" smtClean="0"/>
              <a:t>False negatives 10-40% </a:t>
            </a:r>
            <a:r>
              <a:rPr lang="en-US" dirty="0" smtClean="0"/>
              <a:t>(higher for glandular lesions and for invasive cancers ) … </a:t>
            </a:r>
          </a:p>
          <a:p>
            <a:pPr>
              <a:buNone/>
            </a:pPr>
            <a:r>
              <a:rPr lang="en-US" dirty="0" smtClean="0"/>
              <a:t>   -  (so, Pap smear identify the patient who has </a:t>
            </a:r>
            <a:r>
              <a:rPr lang="en-US" dirty="0" smtClean="0">
                <a:solidFill>
                  <a:srgbClr val="00B0F0"/>
                </a:solidFill>
              </a:rPr>
              <a:t>pre-cancerous</a:t>
            </a:r>
            <a:r>
              <a:rPr lang="en-US" dirty="0" smtClean="0"/>
              <a:t> lesions and not the one who has invasive cancer. )</a:t>
            </a:r>
          </a:p>
          <a:p>
            <a:endParaRPr lang="en-US" dirty="0" smtClean="0"/>
          </a:p>
          <a:p>
            <a:r>
              <a:rPr lang="en-US" dirty="0" smtClean="0"/>
              <a:t>Identifies SCC , less reliable for </a:t>
            </a:r>
            <a:r>
              <a:rPr lang="en-US" dirty="0" err="1" smtClean="0"/>
              <a:t>adenocarcinoma</a:t>
            </a:r>
            <a:r>
              <a:rPr lang="en-US" dirty="0" smtClean="0"/>
              <a:t> . </a:t>
            </a:r>
          </a:p>
          <a:p>
            <a:endParaRPr lang="en-US" sz="34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3400" dirty="0" smtClean="0">
                <a:solidFill>
                  <a:schemeClr val="bg1">
                    <a:lumMod val="50000"/>
                  </a:schemeClr>
                </a:solidFill>
              </a:rPr>
              <a:t>All women – stat screening at age 21 or 3 years after onset of vaginal intercourse .</a:t>
            </a:r>
          </a:p>
          <a:p>
            <a:endParaRPr lang="en-US" dirty="0" smtClean="0"/>
          </a:p>
          <a:p>
            <a:r>
              <a:rPr lang="en-US" dirty="0" smtClean="0"/>
              <a:t>woman &gt; 30 years – if 3 consecutive normal </a:t>
            </a:r>
            <a:r>
              <a:rPr lang="en-US" dirty="0" err="1" smtClean="0"/>
              <a:t>paps</a:t>
            </a:r>
            <a:r>
              <a:rPr lang="en-US" dirty="0" smtClean="0"/>
              <a:t>, can get screened every 2-3 years.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When to discontinue?</a:t>
            </a:r>
            <a:endParaRPr lang="ar-SA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/>
              <a:t>1- Women older than 70 years, if 3 consecutive normal </a:t>
            </a:r>
            <a:r>
              <a:rPr lang="en-US" dirty="0" err="1" smtClean="0"/>
              <a:t>paps</a:t>
            </a:r>
            <a:r>
              <a:rPr lang="en-US" dirty="0" smtClean="0"/>
              <a:t>, and NO abnormal </a:t>
            </a:r>
            <a:r>
              <a:rPr lang="en-US" dirty="0" err="1" smtClean="0"/>
              <a:t>paps</a:t>
            </a:r>
            <a:r>
              <a:rPr lang="en-US" dirty="0" smtClean="0"/>
              <a:t> in the last 10 years, can discontinue screening.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2- After total hysterectomy, if performed for a </a:t>
            </a:r>
            <a:r>
              <a:rPr lang="en-US" dirty="0" smtClean="0">
                <a:solidFill>
                  <a:srgbClr val="00B0F0"/>
                </a:solidFill>
              </a:rPr>
              <a:t>benign</a:t>
            </a:r>
            <a:r>
              <a:rPr lang="en-US" dirty="0" smtClean="0"/>
              <a:t> disease.</a:t>
            </a:r>
          </a:p>
          <a:p>
            <a:pPr marL="0" indent="0">
              <a:buNone/>
            </a:pPr>
            <a:r>
              <a:rPr lang="en-US" dirty="0" smtClean="0"/>
              <a:t>( subtotal &gt;&gt;&gt; continue screening according to guidelines  )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u="sng" dirty="0" smtClean="0">
                <a:solidFill>
                  <a:srgbClr val="FF0000"/>
                </a:solidFill>
              </a:rPr>
              <a:t>Exceptions to guidelines </a:t>
            </a:r>
            <a:r>
              <a:rPr lang="en-US" dirty="0" smtClean="0">
                <a:solidFill>
                  <a:srgbClr val="FF0000"/>
                </a:solidFill>
              </a:rPr>
              <a:t>: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Immunocompromised</a:t>
            </a:r>
            <a:r>
              <a:rPr lang="en-US" dirty="0" smtClean="0"/>
              <a:t> (transplant, steroids )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DES exposure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HIV and high risk </a:t>
            </a:r>
          </a:p>
          <a:p>
            <a:pPr>
              <a:buFont typeface="Courier New" pitchFamily="49" charset="0"/>
              <a:buChar char="o"/>
            </a:pPr>
            <a:r>
              <a:rPr lang="en-US" dirty="0" smtClean="0"/>
              <a:t>Unscreened patients . </a:t>
            </a:r>
          </a:p>
          <a:p>
            <a:pPr>
              <a:buFont typeface="Wingdings" pitchFamily="2" charset="2"/>
              <a:buChar char="§"/>
            </a:pPr>
            <a:endParaRPr lang="en-US" dirty="0" smtClean="0"/>
          </a:p>
          <a:p>
            <a:pPr>
              <a:buFont typeface="Wingdings" pitchFamily="2" charset="2"/>
              <a:buChar char="§"/>
            </a:pPr>
            <a:r>
              <a:rPr lang="en-US" dirty="0" smtClean="0"/>
              <a:t>NOTICE : (Pap smear is not diagnostic ,</a:t>
            </a:r>
          </a:p>
          <a:p>
            <a:pPr>
              <a:buNone/>
            </a:pPr>
            <a:r>
              <a:rPr lang="en-US" dirty="0" smtClean="0"/>
              <a:t>    for </a:t>
            </a:r>
            <a:r>
              <a:rPr lang="en-US" dirty="0" err="1" smtClean="0"/>
              <a:t>Dx</a:t>
            </a:r>
            <a:r>
              <a:rPr lang="en-US" dirty="0" smtClean="0"/>
              <a:t>. Tissue biopsy is mandatory).</a:t>
            </a:r>
          </a:p>
          <a:p>
            <a:pPr>
              <a:buFont typeface="Wingdings" pitchFamily="2" charset="2"/>
              <a:buChar char="§"/>
            </a:pPr>
            <a:endParaRPr lang="en-US" dirty="0"/>
          </a:p>
        </p:txBody>
      </p:sp>
      <p:cxnSp>
        <p:nvCxnSpPr>
          <p:cNvPr id="5" name="رابط مستقيم 4"/>
          <p:cNvCxnSpPr/>
          <p:nvPr/>
        </p:nvCxnSpPr>
        <p:spPr>
          <a:xfrm>
            <a:off x="1835696" y="4509120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مستقيم 6"/>
          <p:cNvCxnSpPr/>
          <p:nvPr/>
        </p:nvCxnSpPr>
        <p:spPr>
          <a:xfrm>
            <a:off x="1835696" y="4365104"/>
            <a:ext cx="48245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>
            <a:off x="-540568" y="4509120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04664"/>
            <a:ext cx="3672408" cy="5976664"/>
          </a:xfrm>
        </p:spPr>
      </p:pic>
      <p:pic>
        <p:nvPicPr>
          <p:cNvPr id="5" name="Picture 6" descr="paps pic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404664"/>
            <a:ext cx="3251200" cy="6048672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1115616" y="404664"/>
            <a:ext cx="7776864" cy="612068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رابط مستقيم 7"/>
          <p:cNvCxnSpPr/>
          <p:nvPr/>
        </p:nvCxnSpPr>
        <p:spPr>
          <a:xfrm>
            <a:off x="4788024" y="404664"/>
            <a:ext cx="0" cy="612068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Classification of an abnormal </a:t>
            </a:r>
            <a:r>
              <a:rPr lang="en-US" dirty="0" err="1" smtClean="0"/>
              <a:t>Papanicolaou</a:t>
            </a:r>
            <a:r>
              <a:rPr lang="en-US" dirty="0" smtClean="0"/>
              <a:t> smear :</a:t>
            </a:r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Font typeface="Wingdings" pitchFamily="2" charset="2"/>
              <a:buChar char="Ø"/>
            </a:pPr>
            <a:r>
              <a:rPr lang="en-US" dirty="0" smtClean="0"/>
              <a:t>Bethesda classification :</a:t>
            </a:r>
          </a:p>
          <a:p>
            <a:pPr marL="0" indent="0">
              <a:buNone/>
            </a:pPr>
            <a:r>
              <a:rPr lang="en-US" dirty="0" smtClean="0"/>
              <a:t>For reporting cervical and vaginal cytology 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Epithelial cell abnormalities : </a:t>
            </a:r>
          </a:p>
          <a:p>
            <a:pPr marL="0" indent="0" algn="l">
              <a:buNone/>
            </a:pPr>
            <a:r>
              <a:rPr lang="en-US" dirty="0" smtClean="0"/>
              <a:t>   ( </a:t>
            </a:r>
            <a:r>
              <a:rPr lang="en-US" dirty="0" err="1" smtClean="0"/>
              <a:t>sequamos</a:t>
            </a:r>
            <a:r>
              <a:rPr lang="en-US" dirty="0" smtClean="0"/>
              <a:t> and glandular cells )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Font typeface="Wingdings" pitchFamily="2" charset="2"/>
              <a:buChar char="Ø"/>
            </a:pPr>
            <a:r>
              <a:rPr lang="en-US" dirty="0" smtClean="0"/>
              <a:t>  </a:t>
            </a:r>
            <a:r>
              <a:rPr lang="en-US" dirty="0" err="1" smtClean="0"/>
              <a:t>Squamous</a:t>
            </a:r>
            <a:r>
              <a:rPr lang="en-US" dirty="0" smtClean="0"/>
              <a:t> cell  :</a:t>
            </a:r>
          </a:p>
          <a:p>
            <a:pPr marL="0" indent="0" algn="l">
              <a:buNone/>
            </a:pPr>
            <a:r>
              <a:rPr lang="en-US" dirty="0" smtClean="0"/>
              <a:t>1- Normal:</a:t>
            </a:r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negative for intra-epithelial lesion or malignancy.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40023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1052736"/>
            <a:ext cx="7488832" cy="30243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        2- </a:t>
            </a:r>
            <a:r>
              <a:rPr lang="en-US" sz="2800" dirty="0" smtClean="0"/>
              <a:t>Atypical squamous cells (ASC):</a:t>
            </a:r>
          </a:p>
          <a:p>
            <a:pPr marL="0" indent="0" algn="l">
              <a:buNone/>
            </a:pPr>
            <a:r>
              <a:rPr lang="en-US" sz="2800" dirty="0" smtClean="0"/>
              <a:t>             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Can be either: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a) ASC-US = Undetermined significance.</a:t>
            </a:r>
          </a:p>
          <a:p>
            <a:pPr marL="0" indent="0" algn="l">
              <a:buNone/>
            </a:pPr>
            <a:r>
              <a:rPr lang="en-US" sz="2800" dirty="0"/>
              <a:t> </a:t>
            </a:r>
            <a:r>
              <a:rPr lang="en-US" sz="2800" dirty="0" smtClean="0"/>
              <a:t>             b) ASC-H = Can not exclude HSIL.</a:t>
            </a:r>
            <a:endParaRPr lang="ar-SA" sz="2800" dirty="0"/>
          </a:p>
        </p:txBody>
      </p:sp>
    </p:spTree>
    <p:extLst>
      <p:ext uri="{BB962C8B-B14F-4D97-AF65-F5344CB8AC3E}">
        <p14:creationId xmlns:p14="http://schemas.microsoft.com/office/powerpoint/2010/main" xmlns="" val="4129540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ASC-US</a:t>
            </a:r>
            <a:br>
              <a:rPr lang="en-US" dirty="0" smtClean="0"/>
            </a:br>
            <a:r>
              <a:rPr lang="en-US" dirty="0" smtClean="0"/>
              <a:t>“borderline”</a:t>
            </a:r>
            <a:endParaRPr lang="ar-SA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1556792"/>
            <a:ext cx="7416824" cy="4536504"/>
          </a:xfrm>
        </p:spPr>
      </p:pic>
    </p:spTree>
    <p:extLst>
      <p:ext uri="{BB962C8B-B14F-4D97-AF65-F5344CB8AC3E}">
        <p14:creationId xmlns:p14="http://schemas.microsoft.com/office/powerpoint/2010/main" xmlns="" val="2858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03648" y="0"/>
            <a:ext cx="7498080" cy="1143000"/>
          </a:xfrm>
        </p:spPr>
        <p:txBody>
          <a:bodyPr/>
          <a:lstStyle/>
          <a:p>
            <a:r>
              <a:rPr lang="en-US" dirty="0" smtClean="0"/>
              <a:t>Cont ..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043608" y="1052736"/>
            <a:ext cx="7498080" cy="543758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(7) The natural history of the condition, including development from latent to declared disease, should be adequately understood.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(8) There should be an agreed policy on whom to treat as patients.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(9) The cost of case-finding (including diagnosis and treatment of patients diagnosed) should </a:t>
            </a:r>
            <a:r>
              <a:rPr lang="en-US" u="sng" dirty="0" smtClean="0"/>
              <a:t>be economically balanced</a:t>
            </a:r>
            <a:r>
              <a:rPr lang="en-US" dirty="0" smtClean="0"/>
              <a:t> in relation to possible expenditure on medical care as a whole.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(10) Case-finding should be a continuing process and not a "once and for all" project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620688"/>
            <a:ext cx="7240848" cy="48006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3- Low-grade squamous epithelial lesion (LSIL):</a:t>
            </a:r>
          </a:p>
          <a:p>
            <a:pPr marL="0" indent="0" algn="l">
              <a:buNone/>
            </a:pPr>
            <a:r>
              <a:rPr lang="en-US" dirty="0" smtClean="0"/>
              <a:t>          biopsy will demonstrate histologic findings of HPV, mild dysplasia, or CIN I.</a:t>
            </a:r>
            <a:endParaRPr lang="ar-SA" dirty="0" smtClean="0"/>
          </a:p>
          <a:p>
            <a:pPr marL="0" indent="0" algn="l">
              <a:buNone/>
            </a:pPr>
            <a:endParaRPr lang="en-US" dirty="0" smtClean="0"/>
          </a:p>
          <a:p>
            <a:pPr marL="0" indent="0" algn="l">
              <a:buNone/>
            </a:pPr>
            <a:r>
              <a:rPr lang="en-US" dirty="0" smtClean="0"/>
              <a:t> </a:t>
            </a:r>
            <a:endParaRPr lang="ar-S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996952"/>
            <a:ext cx="5256584" cy="2232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046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692696"/>
            <a:ext cx="7096832" cy="356537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>
              <a:buNone/>
            </a:pPr>
            <a:r>
              <a:rPr lang="en-US" dirty="0" smtClean="0"/>
              <a:t>4- High-grade Squamous Intra-epithelial Lesion (HSIL):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         Biopsy will demonstrate histologic findings of moderate dysplasia, severe dysplasia, CIS, CIN II, or CIN III.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xmlns="" val="4270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7664" y="980728"/>
            <a:ext cx="6952816" cy="27732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5- </a:t>
            </a:r>
            <a:r>
              <a:rPr lang="en-US" dirty="0" err="1" smtClean="0"/>
              <a:t>sequamous</a:t>
            </a:r>
            <a:r>
              <a:rPr lang="en-US" dirty="0" smtClean="0"/>
              <a:t> cell carcinoma :</a:t>
            </a:r>
          </a:p>
          <a:p>
            <a:pPr marL="0" indent="0" algn="l">
              <a:buNone/>
            </a:pPr>
            <a:endParaRPr lang="en-US" dirty="0"/>
          </a:p>
          <a:p>
            <a:pPr marL="0" indent="0" algn="l">
              <a:buNone/>
            </a:pPr>
            <a:r>
              <a:rPr lang="en-US" dirty="0" smtClean="0"/>
              <a:t>       Biopsy will demonstrate histologic findings of invasive cancer.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3938166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980728"/>
            <a:ext cx="7498080" cy="4800600"/>
          </a:xfr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 fontScale="92500"/>
          </a:bodyPr>
          <a:lstStyle/>
          <a:p>
            <a:r>
              <a:rPr lang="en-US" dirty="0" smtClean="0"/>
              <a:t>If negative for intra epithelial lesions or malignancy :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Organisms ( e.g. </a:t>
            </a:r>
            <a:r>
              <a:rPr lang="en-US" dirty="0" err="1" smtClean="0"/>
              <a:t>Trichomonas</a:t>
            </a:r>
            <a:r>
              <a:rPr lang="en-US" dirty="0" smtClean="0"/>
              <a:t> </a:t>
            </a:r>
            <a:r>
              <a:rPr lang="en-US" dirty="0" err="1" smtClean="0"/>
              <a:t>Vaginitis</a:t>
            </a:r>
            <a:r>
              <a:rPr lang="en-US" dirty="0" smtClean="0"/>
              <a:t> )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Reactive cellular changes associated with inflammation ( includes typical repair ) , radiation , intrauterine contraceptive device .</a:t>
            </a:r>
          </a:p>
          <a:p>
            <a:pPr>
              <a:buNone/>
            </a:pPr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Atrophy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</p:nvPr>
        </p:nvGraphicFramePr>
        <p:xfrm>
          <a:off x="1435100" y="1447800"/>
          <a:ext cx="7499350" cy="4645495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1499870"/>
                <a:gridCol w="916950"/>
                <a:gridCol w="2448272"/>
                <a:gridCol w="1134388"/>
                <a:gridCol w="1499870"/>
              </a:tblGrid>
              <a:tr h="1166399">
                <a:tc>
                  <a:txBody>
                    <a:bodyPr/>
                    <a:lstStyle/>
                    <a:p>
                      <a:r>
                        <a:rPr lang="en-US" dirty="0" smtClean="0"/>
                        <a:t>Bethesda </a:t>
                      </a:r>
                    </a:p>
                    <a:p>
                      <a:r>
                        <a:rPr lang="en-US" dirty="0" smtClean="0"/>
                        <a:t>System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HPV</a:t>
                      </a:r>
                    </a:p>
                    <a:p>
                      <a:r>
                        <a:rPr lang="en-US" dirty="0" smtClean="0"/>
                        <a:t>Type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Morphology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CIN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Dysplasia </a:t>
                      </a:r>
                      <a:endParaRPr lang="en-US" dirty="0"/>
                    </a:p>
                  </a:txBody>
                  <a:tcPr/>
                </a:tc>
              </a:tr>
              <a:tr h="1739548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r>
                        <a:rPr lang="en-US" sz="1800" dirty="0" smtClean="0"/>
                        <a:t>Low</a:t>
                      </a:r>
                      <a:r>
                        <a:rPr lang="en-US" sz="1800" baseline="0" dirty="0" smtClean="0"/>
                        <a:t>-grad SIL</a:t>
                      </a:r>
                    </a:p>
                    <a:p>
                      <a:r>
                        <a:rPr lang="en-US" sz="1800" baseline="0" dirty="0" smtClean="0"/>
                        <a:t>( L-SIL )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6 ,11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 smtClean="0"/>
                        <a:t>Koilocytic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atypia</a:t>
                      </a:r>
                      <a:r>
                        <a:rPr lang="en-US" sz="2400" baseline="0" dirty="0" smtClean="0"/>
                        <a:t> , </a:t>
                      </a:r>
                    </a:p>
                    <a:p>
                      <a:r>
                        <a:rPr lang="en-US" sz="2400" baseline="0" dirty="0" smtClean="0"/>
                        <a:t>Flat </a:t>
                      </a:r>
                      <a:r>
                        <a:rPr lang="en-US" sz="2400" baseline="0" dirty="0" err="1" smtClean="0"/>
                        <a:t>condyloma</a:t>
                      </a:r>
                      <a:r>
                        <a:rPr lang="en-US" sz="2400" baseline="0" dirty="0" smtClean="0"/>
                        <a:t> 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CIN 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Mild </a:t>
                      </a:r>
                      <a:endParaRPr lang="en-US" sz="2800" dirty="0"/>
                    </a:p>
                  </a:txBody>
                  <a:tcPr/>
                </a:tc>
              </a:tr>
              <a:tr h="1739548">
                <a:tc>
                  <a:txBody>
                    <a:bodyPr/>
                    <a:lstStyle/>
                    <a:p>
                      <a:r>
                        <a:rPr lang="en-US" dirty="0" smtClean="0"/>
                        <a:t>High-grade SIL</a:t>
                      </a:r>
                      <a:r>
                        <a:rPr lang="en-US" baseline="0" dirty="0" smtClean="0"/>
                        <a:t> (H-SIL)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16 , 18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Progressive cellular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atypia</a:t>
                      </a:r>
                      <a:r>
                        <a:rPr lang="en-US" sz="2400" baseline="0" dirty="0" smtClean="0"/>
                        <a:t> , loss of maturation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CIN II</a:t>
                      </a:r>
                    </a:p>
                    <a:p>
                      <a:r>
                        <a:rPr lang="en-US" sz="2400" dirty="0" smtClean="0"/>
                        <a:t>&amp;</a:t>
                      </a:r>
                    </a:p>
                    <a:p>
                      <a:r>
                        <a:rPr lang="en-US" sz="2400" dirty="0" smtClean="0"/>
                        <a:t>CIN</a:t>
                      </a:r>
                      <a:r>
                        <a:rPr lang="en-US" sz="2400" baseline="0" dirty="0" smtClean="0"/>
                        <a:t> III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Moderate ,</a:t>
                      </a:r>
                    </a:p>
                    <a:p>
                      <a:r>
                        <a:rPr lang="en-US" dirty="0" smtClean="0"/>
                        <a:t>Severe , </a:t>
                      </a:r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Carcinoma </a:t>
                      </a:r>
                      <a:r>
                        <a:rPr lang="en-US" baseline="0" dirty="0" smtClean="0"/>
                        <a:t> in </a:t>
                      </a:r>
                    </a:p>
                    <a:p>
                      <a:r>
                        <a:rPr lang="en-US" baseline="0" dirty="0" smtClean="0"/>
                        <a:t>Situ .</a:t>
                      </a:r>
                      <a:endParaRPr lang="en-US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59632" y="692696"/>
            <a:ext cx="7704856" cy="46085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 </a:t>
            </a:r>
            <a:r>
              <a:rPr lang="en-US" dirty="0" smtClean="0">
                <a:solidFill>
                  <a:srgbClr val="C00000"/>
                </a:solidFill>
              </a:rPr>
              <a:t>Glandular cell : </a:t>
            </a:r>
          </a:p>
          <a:p>
            <a:pPr>
              <a:buNone/>
            </a:pPr>
            <a:r>
              <a:rPr lang="en-US" dirty="0" smtClean="0"/>
              <a:t>Atypical glandular cells (AGC) ( specify </a:t>
            </a:r>
            <a:r>
              <a:rPr lang="en-US" dirty="0" err="1" smtClean="0"/>
              <a:t>endocervical</a:t>
            </a:r>
            <a:r>
              <a:rPr lang="en-US" dirty="0" smtClean="0"/>
              <a:t> , endometrial ,or not otherwise specified 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Atypical glandular cells , favor </a:t>
            </a:r>
            <a:r>
              <a:rPr lang="en-US" dirty="0" err="1" smtClean="0"/>
              <a:t>neoplastic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( specify </a:t>
            </a:r>
            <a:r>
              <a:rPr lang="en-US" dirty="0" err="1" smtClean="0"/>
              <a:t>endocervical</a:t>
            </a:r>
            <a:r>
              <a:rPr lang="en-US" dirty="0" smtClean="0"/>
              <a:t> or not otherwise specified )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Endocervical</a:t>
            </a:r>
            <a:r>
              <a:rPr lang="en-US" dirty="0" smtClean="0"/>
              <a:t> </a:t>
            </a:r>
            <a:r>
              <a:rPr lang="en-US" dirty="0" err="1" smtClean="0"/>
              <a:t>adenocarcioma</a:t>
            </a:r>
            <a:r>
              <a:rPr lang="en-US" dirty="0" smtClean="0"/>
              <a:t> in situ ( AIS ) 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Adenocarcinoma</a:t>
            </a:r>
            <a:r>
              <a:rPr lang="en-US" dirty="0" smtClean="0"/>
              <a:t>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Colposcopy</a:t>
            </a:r>
            <a:endParaRPr lang="ar-S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5616" y="1268760"/>
            <a:ext cx="7498080" cy="5328592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l">
              <a:buNone/>
            </a:pPr>
            <a:r>
              <a:rPr lang="en-US" sz="2400" dirty="0" smtClean="0"/>
              <a:t>Is inspection of the cervix using a binocular microscope with a light source.</a:t>
            </a:r>
          </a:p>
          <a:p>
            <a:pPr marL="0" indent="0">
              <a:buNone/>
            </a:pPr>
            <a:r>
              <a:rPr lang="en-US" sz="2400" dirty="0" smtClean="0"/>
              <a:t>Indication:</a:t>
            </a:r>
          </a:p>
          <a:p>
            <a:pPr marL="0" indent="0">
              <a:buNone/>
            </a:pPr>
            <a:r>
              <a:rPr lang="en-US" sz="2400" dirty="0" smtClean="0"/>
              <a:t>Presence of dysplastic cells or malignant cells on cytology.</a:t>
            </a:r>
          </a:p>
          <a:p>
            <a:pPr marL="0" indent="0"/>
            <a:r>
              <a:rPr lang="en-US" sz="2400" dirty="0" smtClean="0"/>
              <a:t>An outpatient procedure </a:t>
            </a:r>
          </a:p>
          <a:p>
            <a:pPr marL="0" indent="0"/>
            <a:r>
              <a:rPr lang="en-US" sz="2400" dirty="0" smtClean="0"/>
              <a:t>An appropriate sized speculum is inserted to expose the cervix , which is cleaned with a cotton soaked in 3 % acetic acid to remove adherent mucus and cellular debris . </a:t>
            </a:r>
          </a:p>
          <a:p>
            <a:pPr marL="0" indent="0"/>
            <a:r>
              <a:rPr lang="en-US" sz="2400" dirty="0" smtClean="0"/>
              <a:t>The original </a:t>
            </a:r>
            <a:r>
              <a:rPr lang="en-US" sz="2400" dirty="0" err="1" smtClean="0"/>
              <a:t>sequamous</a:t>
            </a:r>
            <a:r>
              <a:rPr lang="en-US" sz="2400" dirty="0" smtClean="0"/>
              <a:t> epithelium appears gray and homogenous . The columnar epithelium appears red and grape-like .</a:t>
            </a:r>
          </a:p>
        </p:txBody>
      </p:sp>
    </p:spTree>
    <p:extLst>
      <p:ext uri="{BB962C8B-B14F-4D97-AF65-F5344CB8AC3E}">
        <p14:creationId xmlns:p14="http://schemas.microsoft.com/office/powerpoint/2010/main" xmlns="" val="38203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Pictures\colposcop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612560" y="2924944"/>
            <a:ext cx="1158751" cy="792088"/>
          </a:xfrm>
          <a:prstGeom prst="rect">
            <a:avLst/>
          </a:prstGeom>
          <a:noFill/>
        </p:spPr>
      </p:pic>
      <p:pic>
        <p:nvPicPr>
          <p:cNvPr id="5" name="Picture 6" descr="colposcopy-directed-biops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332656"/>
            <a:ext cx="6984776" cy="3052763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7" descr="Colposcope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75656" y="3573016"/>
            <a:ext cx="6984776" cy="3024336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transformation zone can be identified by the presence of gland openings that are not covered by the sq. </a:t>
            </a:r>
            <a:r>
              <a:rPr lang="en-US" dirty="0" err="1" smtClean="0"/>
              <a:t>metaplasia</a:t>
            </a:r>
            <a:r>
              <a:rPr lang="en-US" dirty="0" smtClean="0"/>
              <a:t> and by the paler color of the </a:t>
            </a:r>
            <a:r>
              <a:rPr lang="en-US" dirty="0" err="1" smtClean="0"/>
              <a:t>metaplastic</a:t>
            </a:r>
            <a:r>
              <a:rPr lang="en-US" dirty="0" smtClean="0"/>
              <a:t> epithelium compared with the original </a:t>
            </a:r>
            <a:r>
              <a:rPr lang="en-US" dirty="0" err="1" smtClean="0"/>
              <a:t>seq.epith</a:t>
            </a:r>
            <a:r>
              <a:rPr lang="en-US" dirty="0" smtClean="0"/>
              <a:t> . </a:t>
            </a:r>
          </a:p>
          <a:p>
            <a:r>
              <a:rPr lang="en-US" dirty="0" err="1" smtClean="0"/>
              <a:t>Nabothian</a:t>
            </a:r>
            <a:r>
              <a:rPr lang="en-US" dirty="0" smtClean="0"/>
              <a:t> follicles may also be seen in the transformation zone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1730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0" indent="0" algn="l">
              <a:buNone/>
            </a:pPr>
            <a:r>
              <a:rPr lang="en-US" dirty="0" smtClean="0"/>
              <a:t>Neoplastic cells appear as a white area with a well-defined edge following application of 5% acetic acid solution.</a:t>
            </a:r>
          </a:p>
          <a:p>
            <a:pPr marL="0" indent="0" algn="l">
              <a:buNone/>
            </a:pPr>
            <a:r>
              <a:rPr lang="en-US" dirty="0" smtClean="0"/>
              <a:t>Diagnosis is confirmed by taking a biopsy from the most abnormal-looking areas.</a:t>
            </a: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xmlns="" val="202781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04664"/>
            <a:ext cx="8229600" cy="5610225"/>
          </a:xfrm>
        </p:spPr>
        <p:txBody>
          <a:bodyPr>
            <a:normAutofit/>
          </a:bodyPr>
          <a:lstStyle/>
          <a:p>
            <a:pPr algn="l" rtl="0">
              <a:buFontTx/>
              <a:buNone/>
            </a:pPr>
            <a:r>
              <a:rPr lang="en-US" sz="2800" b="1" u="sng" dirty="0">
                <a:solidFill>
                  <a:srgbClr val="0066FF"/>
                </a:solidFill>
              </a:rPr>
              <a:t>The success of screening </a:t>
            </a:r>
            <a:r>
              <a:rPr lang="en-US" sz="2800" b="1" u="sng" dirty="0" smtClean="0">
                <a:solidFill>
                  <a:srgbClr val="0066FF"/>
                </a:solidFill>
              </a:rPr>
              <a:t>programs </a:t>
            </a:r>
            <a:r>
              <a:rPr lang="en-US" sz="2800" b="1" u="sng" dirty="0">
                <a:solidFill>
                  <a:srgbClr val="0066FF"/>
                </a:solidFill>
              </a:rPr>
              <a:t>depends on a number of fundamental principles</a:t>
            </a:r>
            <a:r>
              <a:rPr lang="en-US" sz="2800" b="1" u="sng" dirty="0" smtClean="0">
                <a:solidFill>
                  <a:srgbClr val="0066FF"/>
                </a:solidFill>
              </a:rPr>
              <a:t>:</a:t>
            </a:r>
          </a:p>
          <a:p>
            <a:pPr algn="l" rtl="0">
              <a:buNone/>
            </a:pPr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/>
              <a:t>target disease should be a common form of cancer, with high associated morbidity or mortality; </a:t>
            </a:r>
            <a:endParaRPr lang="ar-SA" sz="2800" dirty="0"/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Effective </a:t>
            </a:r>
            <a:r>
              <a:rPr lang="en-US" sz="2800" dirty="0"/>
              <a:t>treatment, capable of reducing morbidity and mortality, should be available; </a:t>
            </a:r>
          </a:p>
          <a:p>
            <a:pPr algn="l" rtl="0"/>
            <a:endParaRPr lang="en-US" sz="2800" dirty="0" smtClean="0"/>
          </a:p>
          <a:p>
            <a:pPr algn="l" rtl="0"/>
            <a:r>
              <a:rPr lang="en-US" sz="2800" dirty="0" smtClean="0"/>
              <a:t>Test </a:t>
            </a:r>
            <a:r>
              <a:rPr lang="en-US" sz="2800" dirty="0"/>
              <a:t>procedures should be acceptable, safe, and relatively inexpensive. </a:t>
            </a:r>
          </a:p>
        </p:txBody>
      </p:sp>
    </p:spTree>
    <p:extLst>
      <p:ext uri="{BB962C8B-B14F-4D97-AF65-F5344CB8AC3E}">
        <p14:creationId xmlns="" xmlns:p14="http://schemas.microsoft.com/office/powerpoint/2010/main" val="92085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       </a:t>
            </a:r>
            <a:r>
              <a:rPr lang="en-US" b="1" dirty="0" err="1" smtClean="0">
                <a:solidFill>
                  <a:schemeClr val="tx1"/>
                </a:solidFill>
              </a:rPr>
              <a:t>Colposcopy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8919" name="Picture 7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lum bright="-6000" contrast="-24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560" y="1844824"/>
            <a:ext cx="3599755" cy="3095600"/>
          </a:xfrm>
          <a:noFill/>
          <a:ln/>
        </p:spPr>
      </p:pic>
      <p:pic>
        <p:nvPicPr>
          <p:cNvPr id="38942" name="Picture 30" descr="M850185-View_of_a_cervix_with_mild_(CIN_1)_dysplasia-SP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984" y="1916832"/>
            <a:ext cx="4537075" cy="2843063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922" name="Rectangle 10"/>
          <p:cNvSpPr>
            <a:spLocks noGrp="1" noChangeArrowheads="1"/>
          </p:cNvSpPr>
          <p:nvPr>
            <p:ph type="body" sz="half" idx="3"/>
          </p:nvPr>
        </p:nvSpPr>
        <p:spPr>
          <a:xfrm>
            <a:off x="1547664" y="3717032"/>
            <a:ext cx="8686800" cy="2187575"/>
          </a:xfrm>
        </p:spPr>
        <p:txBody>
          <a:bodyPr>
            <a:normAutofit fontScale="77500" lnSpcReduction="20000"/>
          </a:bodyPr>
          <a:lstStyle/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400" b="1" dirty="0"/>
              <a:t>                                                                                 </a:t>
            </a:r>
            <a:r>
              <a:rPr lang="en-US" sz="1400" b="1" dirty="0" err="1"/>
              <a:t>Colposcopy</a:t>
            </a:r>
            <a:r>
              <a:rPr lang="en-US" sz="1400" b="1" dirty="0"/>
              <a:t> of the cervix (centre) with CIN 1dysplasia</a:t>
            </a: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endParaRPr lang="en-US" sz="500" b="1" dirty="0"/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b="1" dirty="0"/>
              <a:t>Figure 12.2 </a:t>
            </a:r>
            <a:r>
              <a:rPr lang="en-US" sz="1800" dirty="0" err="1"/>
              <a:t>Hlis</a:t>
            </a:r>
            <a:r>
              <a:rPr lang="en-US" sz="1800" dirty="0"/>
              <a:t> figure shows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1800" dirty="0" err="1"/>
              <a:t>Acetowhite</a:t>
            </a:r>
            <a:r>
              <a:rPr lang="en-US" sz="1800" dirty="0"/>
              <a:t> epithelium.</a:t>
            </a:r>
          </a:p>
        </p:txBody>
      </p:sp>
    </p:spTree>
    <p:extLst>
      <p:ext uri="{BB962C8B-B14F-4D97-AF65-F5344CB8AC3E}">
        <p14:creationId xmlns="" xmlns:p14="http://schemas.microsoft.com/office/powerpoint/2010/main" val="18590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Biopsy and </a:t>
            </a:r>
            <a:r>
              <a:rPr lang="en-US" dirty="0" err="1" smtClean="0"/>
              <a:t>endocervical</a:t>
            </a:r>
            <a:r>
              <a:rPr lang="en-US" dirty="0" smtClean="0"/>
              <a:t> curettage :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US" dirty="0" smtClean="0"/>
              <a:t>If the </a:t>
            </a:r>
            <a:r>
              <a:rPr lang="en-US" dirty="0" err="1" smtClean="0"/>
              <a:t>colposcopic</a:t>
            </a:r>
            <a:r>
              <a:rPr lang="en-US" dirty="0" smtClean="0"/>
              <a:t> examination is satisfactory , </a:t>
            </a:r>
          </a:p>
          <a:p>
            <a:pPr>
              <a:buNone/>
            </a:pPr>
            <a:r>
              <a:rPr lang="en-US" dirty="0" smtClean="0"/>
              <a:t>    A punch biopsy is taken from the worst area or areas together with </a:t>
            </a:r>
            <a:r>
              <a:rPr lang="en-US" dirty="0" err="1" smtClean="0"/>
              <a:t>endocervical</a:t>
            </a:r>
            <a:r>
              <a:rPr lang="en-US" dirty="0" smtClean="0"/>
              <a:t> curettage . </a:t>
            </a:r>
          </a:p>
          <a:p>
            <a:pPr>
              <a:buNone/>
            </a:pPr>
            <a:r>
              <a:rPr lang="en-US" dirty="0" smtClean="0"/>
              <a:t>The </a:t>
            </a:r>
            <a:r>
              <a:rPr lang="en-US" dirty="0" err="1" smtClean="0"/>
              <a:t>endocervical</a:t>
            </a:r>
            <a:r>
              <a:rPr lang="en-US" dirty="0" smtClean="0"/>
              <a:t> curettage is not performed in patients who are pregnant .</a:t>
            </a:r>
          </a:p>
          <a:p>
            <a:r>
              <a:rPr lang="en-US" dirty="0" smtClean="0"/>
              <a:t>A diagnostic cone biopsy of cervix is indicated in the following circumstances : </a:t>
            </a:r>
          </a:p>
          <a:p>
            <a:r>
              <a:rPr lang="en-US" dirty="0" smtClean="0"/>
              <a:t>1- Pap smear shows a high grade lesions , and a </a:t>
            </a:r>
            <a:r>
              <a:rPr lang="en-US" dirty="0" err="1" smtClean="0"/>
              <a:t>colposcopic</a:t>
            </a:r>
            <a:r>
              <a:rPr lang="en-US" dirty="0" smtClean="0"/>
              <a:t> examination is unsatisfactory .</a:t>
            </a:r>
          </a:p>
          <a:p>
            <a:r>
              <a:rPr lang="en-US" dirty="0" smtClean="0"/>
              <a:t>2- </a:t>
            </a:r>
            <a:r>
              <a:rPr lang="en-US" dirty="0" err="1" smtClean="0"/>
              <a:t>endocervical</a:t>
            </a:r>
            <a:r>
              <a:rPr lang="en-US" dirty="0" smtClean="0"/>
              <a:t> curettage shows a high-grade lesion. </a:t>
            </a:r>
          </a:p>
          <a:p>
            <a:r>
              <a:rPr lang="en-US" dirty="0" smtClean="0"/>
              <a:t>3- Pap smear shows </a:t>
            </a:r>
            <a:r>
              <a:rPr lang="en-US" dirty="0" err="1" smtClean="0"/>
              <a:t>adenocarcinoma</a:t>
            </a:r>
            <a:r>
              <a:rPr lang="en-US" dirty="0" smtClean="0"/>
              <a:t> in situ .</a:t>
            </a:r>
          </a:p>
          <a:p>
            <a:r>
              <a:rPr lang="en-US" dirty="0" smtClean="0"/>
              <a:t>4-Microinvasion is present on the punch biopsy . </a:t>
            </a:r>
          </a:p>
          <a:p>
            <a:r>
              <a:rPr lang="en-US" dirty="0" smtClean="0"/>
              <a:t>5 - Pap smear shows high grade lesion that is not confirmed on punch biopsy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Who principles for screening tests .</a:t>
            </a:r>
          </a:p>
          <a:p>
            <a:r>
              <a:rPr lang="en-US" dirty="0" smtClean="0"/>
              <a:t>HPV ( </a:t>
            </a:r>
            <a:r>
              <a:rPr lang="en-US" dirty="0" smtClean="0">
                <a:solidFill>
                  <a:srgbClr val="C00000"/>
                </a:solidFill>
              </a:rPr>
              <a:t>infection , prevention , vaccination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Cervical precancerous lesions .</a:t>
            </a:r>
          </a:p>
          <a:p>
            <a:r>
              <a:rPr lang="en-US" dirty="0" smtClean="0"/>
              <a:t>Cervical cancer screening ( </a:t>
            </a:r>
            <a:r>
              <a:rPr lang="en-US" dirty="0" smtClean="0">
                <a:solidFill>
                  <a:srgbClr val="C00000"/>
                </a:solidFill>
              </a:rPr>
              <a:t>cytology , </a:t>
            </a:r>
            <a:r>
              <a:rPr lang="en-US" dirty="0" err="1" smtClean="0">
                <a:solidFill>
                  <a:srgbClr val="C00000"/>
                </a:solidFill>
              </a:rPr>
              <a:t>colposcopy</a:t>
            </a:r>
            <a:r>
              <a:rPr lang="en-US" dirty="0" smtClean="0">
                <a:solidFill>
                  <a:srgbClr val="C00000"/>
                </a:solidFill>
              </a:rPr>
              <a:t> ,histopathology</a:t>
            </a:r>
            <a:r>
              <a:rPr lang="en-US" dirty="0" smtClean="0"/>
              <a:t> )</a:t>
            </a:r>
          </a:p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Management of Cervical precancerous lesions ( CIN)</a:t>
            </a:r>
          </a:p>
          <a:p>
            <a:r>
              <a:rPr lang="en-US" dirty="0" smtClean="0"/>
              <a:t>Ovarian and endometrial cancer screening …. Evidence based results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20000"/>
          </a:bodyPr>
          <a:lstStyle/>
          <a:p>
            <a:r>
              <a:rPr lang="en-US" dirty="0" smtClean="0"/>
              <a:t>It is reasonable to observe biopsy-proven CIN I without active treatment because many cases spontaneously regress .</a:t>
            </a:r>
          </a:p>
          <a:p>
            <a:endParaRPr lang="en-US" dirty="0" smtClean="0"/>
          </a:p>
          <a:p>
            <a:r>
              <a:rPr lang="en-US" dirty="0" smtClean="0"/>
              <a:t>Active treatment is indicated for CIN II and CIN III .</a:t>
            </a:r>
          </a:p>
          <a:p>
            <a:endParaRPr lang="en-US" dirty="0" smtClean="0"/>
          </a:p>
          <a:p>
            <a:r>
              <a:rPr lang="en-US" dirty="0" smtClean="0"/>
              <a:t>Superficial ablative techniques , such as </a:t>
            </a:r>
            <a:r>
              <a:rPr lang="en-US" u="sng" dirty="0" smtClean="0"/>
              <a:t>Large Loop Excision of the Transformation Zone</a:t>
            </a:r>
            <a:r>
              <a:rPr lang="en-US" dirty="0" smtClean="0"/>
              <a:t> ( LLETZ) , </a:t>
            </a:r>
            <a:r>
              <a:rPr lang="en-US" u="sng" dirty="0" err="1" smtClean="0"/>
              <a:t>cryotherapy</a:t>
            </a:r>
            <a:r>
              <a:rPr lang="en-US" dirty="0" smtClean="0"/>
              <a:t> , and </a:t>
            </a:r>
            <a:r>
              <a:rPr lang="en-US" u="sng" dirty="0" smtClean="0"/>
              <a:t>carbon dioxide laser</a:t>
            </a:r>
            <a:r>
              <a:rPr lang="en-US" dirty="0" smtClean="0"/>
              <a:t> , appropriate if the entire transformation zone is visible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LLETZ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917304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Has gained popularity </a:t>
            </a:r>
            <a:r>
              <a:rPr lang="en-US" dirty="0" err="1" smtClean="0"/>
              <a:t>cuz</a:t>
            </a:r>
            <a:r>
              <a:rPr lang="en-US" dirty="0" smtClean="0"/>
              <a:t>. The equipment is relatively inexpensive , it can be performed on an outpatient basis under local anesthesia , and tissue is obtained for histological evaluation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Destruction of the TZ by carbon dioxide laser ablation is done as an outpatient procedure , under local anesthesia .</a:t>
            </a:r>
          </a:p>
          <a:p>
            <a:endParaRPr lang="en-US" dirty="0" smtClean="0"/>
          </a:p>
          <a:p>
            <a:r>
              <a:rPr lang="en-US" dirty="0" smtClean="0"/>
              <a:t>Bleeding may sometimes occur , but scarring is minimal , and large lesions may be destroyed with low failure rates ( 5-10%)</a:t>
            </a:r>
          </a:p>
          <a:p>
            <a:endParaRPr lang="en-US" dirty="0" smtClean="0"/>
          </a:p>
          <a:p>
            <a:r>
              <a:rPr lang="en-US" dirty="0" smtClean="0"/>
              <a:t>It is expensive , laser has lost favor in most centers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Cryosurgery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85000" lnSpcReduction="10000"/>
          </a:bodyPr>
          <a:lstStyle/>
          <a:p>
            <a:r>
              <a:rPr lang="en-US" dirty="0" smtClean="0"/>
              <a:t>Relatively painless technique </a:t>
            </a:r>
          </a:p>
          <a:p>
            <a:r>
              <a:rPr lang="en-US" dirty="0" smtClean="0"/>
              <a:t>Outpatient </a:t>
            </a:r>
          </a:p>
          <a:p>
            <a:r>
              <a:rPr lang="en-US" dirty="0" smtClean="0"/>
              <a:t>There is no bleeding </a:t>
            </a:r>
          </a:p>
          <a:p>
            <a:r>
              <a:rPr lang="en-US" dirty="0" smtClean="0"/>
              <a:t>Inexpensive </a:t>
            </a:r>
          </a:p>
          <a:p>
            <a:endParaRPr lang="en-US" dirty="0" smtClean="0"/>
          </a:p>
          <a:p>
            <a:r>
              <a:rPr lang="en-US" dirty="0" smtClean="0"/>
              <a:t>There is a high failure rate for large lesions and for lesions extending down glandular crypts .</a:t>
            </a:r>
          </a:p>
          <a:p>
            <a:r>
              <a:rPr lang="en-US" dirty="0" smtClean="0"/>
              <a:t>It is mainly useful for CIN I or II involving 1 or 2 quadrants . </a:t>
            </a:r>
          </a:p>
          <a:p>
            <a:r>
              <a:rPr lang="en-US" dirty="0" smtClean="0"/>
              <a:t>The major side effect is a rather copious vaginal discharge that persists for several weeks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Cervical </a:t>
            </a:r>
            <a:r>
              <a:rPr lang="en-US" dirty="0" err="1" smtClean="0"/>
              <a:t>Conization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Mainly a diagnostic technique , but it may be used for treatment .</a:t>
            </a:r>
          </a:p>
          <a:p>
            <a:r>
              <a:rPr lang="en-US" dirty="0" smtClean="0"/>
              <a:t>Provided that the margins of resection are clear , cure rates are as high as those with hysterectomy for intra epithelial lesions </a:t>
            </a:r>
          </a:p>
          <a:p>
            <a:r>
              <a:rPr lang="en-US" dirty="0" smtClean="0"/>
              <a:t>Complications : </a:t>
            </a:r>
          </a:p>
          <a:p>
            <a:pPr>
              <a:buNone/>
            </a:pPr>
            <a:r>
              <a:rPr lang="en-US" dirty="0" smtClean="0"/>
              <a:t>1)Bleeding </a:t>
            </a:r>
          </a:p>
          <a:p>
            <a:pPr>
              <a:buNone/>
            </a:pPr>
            <a:r>
              <a:rPr lang="en-US" dirty="0" smtClean="0"/>
              <a:t>2)Infection </a:t>
            </a:r>
          </a:p>
          <a:p>
            <a:pPr>
              <a:buNone/>
            </a:pPr>
            <a:r>
              <a:rPr lang="en-US" dirty="0" smtClean="0"/>
              <a:t>3)Cervical incompetence .</a:t>
            </a:r>
          </a:p>
          <a:p>
            <a:pPr>
              <a:buNone/>
            </a:pPr>
            <a:r>
              <a:rPr lang="en-US" dirty="0" smtClean="0"/>
              <a:t>4) Cervical </a:t>
            </a:r>
            <a:r>
              <a:rPr lang="en-US" dirty="0" err="1" smtClean="0"/>
              <a:t>stenosis</a:t>
            </a:r>
            <a:r>
              <a:rPr lang="en-US" dirty="0" smtClean="0"/>
              <a:t>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Hysterectomy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413248"/>
          </a:xfr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/>
          <a:lstStyle/>
          <a:p>
            <a:r>
              <a:rPr lang="en-US" dirty="0" smtClean="0"/>
              <a:t>Rarely necessary for the treatment of CIN . </a:t>
            </a:r>
          </a:p>
          <a:p>
            <a:r>
              <a:rPr lang="en-US" dirty="0" smtClean="0"/>
              <a:t>It may be applicable when there is concomitant uterine or </a:t>
            </a:r>
            <a:r>
              <a:rPr lang="en-US" dirty="0" err="1" smtClean="0"/>
              <a:t>adnexal</a:t>
            </a:r>
            <a:r>
              <a:rPr lang="en-US" dirty="0" smtClean="0"/>
              <a:t> disease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rightnessContrast bright="-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8640960" cy="63367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Who principles for screening tests .</a:t>
            </a:r>
          </a:p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HPV ( infection , prevention , vaccination )</a:t>
            </a:r>
          </a:p>
          <a:p>
            <a:r>
              <a:rPr lang="en-US" dirty="0" smtClean="0"/>
              <a:t>Cervical precancerous lesions .</a:t>
            </a:r>
          </a:p>
          <a:p>
            <a:r>
              <a:rPr lang="en-US" dirty="0" smtClean="0"/>
              <a:t>Cervical cancer screening ( </a:t>
            </a:r>
            <a:r>
              <a:rPr lang="en-US" dirty="0" smtClean="0">
                <a:solidFill>
                  <a:srgbClr val="C00000"/>
                </a:solidFill>
              </a:rPr>
              <a:t>cytology , </a:t>
            </a:r>
            <a:r>
              <a:rPr lang="en-US" dirty="0" err="1" smtClean="0">
                <a:solidFill>
                  <a:srgbClr val="C00000"/>
                </a:solidFill>
              </a:rPr>
              <a:t>colposcopy</a:t>
            </a:r>
            <a:r>
              <a:rPr lang="en-US" dirty="0" smtClean="0">
                <a:solidFill>
                  <a:srgbClr val="C00000"/>
                </a:solidFill>
              </a:rPr>
              <a:t> ,histopathology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Management of Cervical precancerous lesions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Ovarian and endometrial cancer screening …. Evidence based results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</a:rPr>
              <a:t>Out lines :</a:t>
            </a:r>
            <a:endParaRPr lang="en-US" dirty="0"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522156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/>
              <a:t>Who principles for screening tests .</a:t>
            </a:r>
          </a:p>
          <a:p>
            <a:r>
              <a:rPr lang="en-US" dirty="0" smtClean="0"/>
              <a:t>HPV ( </a:t>
            </a:r>
            <a:r>
              <a:rPr lang="en-US" dirty="0" smtClean="0">
                <a:solidFill>
                  <a:srgbClr val="C00000"/>
                </a:solidFill>
              </a:rPr>
              <a:t>infection , prevention , vaccination </a:t>
            </a:r>
            <a:r>
              <a:rPr lang="en-US" dirty="0" smtClean="0"/>
              <a:t>)</a:t>
            </a:r>
          </a:p>
          <a:p>
            <a:r>
              <a:rPr lang="en-US" dirty="0" smtClean="0"/>
              <a:t>Cervical precancerous lesions .</a:t>
            </a:r>
          </a:p>
          <a:p>
            <a:r>
              <a:rPr lang="en-US" dirty="0" smtClean="0"/>
              <a:t>Cervical cancer screening ( </a:t>
            </a:r>
            <a:r>
              <a:rPr lang="en-US" dirty="0" smtClean="0">
                <a:solidFill>
                  <a:srgbClr val="C00000"/>
                </a:solidFill>
              </a:rPr>
              <a:t>cytology , </a:t>
            </a:r>
            <a:r>
              <a:rPr lang="en-US" dirty="0" err="1" smtClean="0">
                <a:solidFill>
                  <a:srgbClr val="C00000"/>
                </a:solidFill>
              </a:rPr>
              <a:t>colposcopy</a:t>
            </a:r>
            <a:r>
              <a:rPr lang="en-US" dirty="0" smtClean="0">
                <a:solidFill>
                  <a:srgbClr val="C00000"/>
                </a:solidFill>
              </a:rPr>
              <a:t> ,histopathology</a:t>
            </a:r>
            <a:r>
              <a:rPr lang="en-US" dirty="0" smtClean="0"/>
              <a:t> )</a:t>
            </a:r>
          </a:p>
          <a:p>
            <a:r>
              <a:rPr lang="en-US" dirty="0" smtClean="0"/>
              <a:t>Management of Cervical precancerous lesions (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CIN</a:t>
            </a:r>
            <a:r>
              <a:rPr lang="en-US" dirty="0" smtClean="0"/>
              <a:t>)</a:t>
            </a:r>
          </a:p>
          <a:p>
            <a:r>
              <a:rPr lang="en-US" u="sng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Ovarian and endometrial cancer screening …. Evidence based results .</a:t>
            </a:r>
            <a:endParaRPr lang="en-US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Ovarian cancer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3600" b="1" dirty="0"/>
              <a:t>High mortality due to late diagnosis</a:t>
            </a:r>
          </a:p>
          <a:p>
            <a:r>
              <a:rPr lang="en-US" altLang="zh-TW" sz="3600" b="1" dirty="0"/>
              <a:t>75% of ca ovary at diagnosis were at late stage with a 28% 5 yr survival</a:t>
            </a:r>
          </a:p>
          <a:p>
            <a:r>
              <a:rPr lang="en-US" altLang="zh-TW" sz="3600" b="1" dirty="0"/>
              <a:t>Stage I ca ovary has 95% 5 yr survival</a:t>
            </a:r>
          </a:p>
          <a:p>
            <a:endParaRPr lang="zh-TW" altLang="en-US" sz="3600" b="1" dirty="0"/>
          </a:p>
        </p:txBody>
      </p:sp>
    </p:spTree>
    <p:extLst>
      <p:ext uri="{BB962C8B-B14F-4D97-AF65-F5344CB8AC3E}">
        <p14:creationId xmlns="" xmlns:p14="http://schemas.microsoft.com/office/powerpoint/2010/main" val="191984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Methods used for ovarian cancer screening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idx="1"/>
          </p:nvPr>
        </p:nvSpPr>
        <p:spPr>
          <a:xfrm>
            <a:off x="1403648" y="1700808"/>
            <a:ext cx="7498080" cy="4800600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altLang="zh-TW" sz="4000" b="1" dirty="0"/>
              <a:t>Serum CA125</a:t>
            </a:r>
          </a:p>
          <a:p>
            <a:r>
              <a:rPr lang="en-US" altLang="zh-TW" sz="4000" b="1" dirty="0" err="1"/>
              <a:t>Transvaginal</a:t>
            </a:r>
            <a:r>
              <a:rPr lang="en-US" altLang="zh-TW" sz="4000" b="1" dirty="0"/>
              <a:t> </a:t>
            </a:r>
            <a:r>
              <a:rPr lang="en-US" altLang="zh-TW" sz="4000" b="1" dirty="0" smtClean="0"/>
              <a:t>ultra sonogram</a:t>
            </a:r>
            <a:endParaRPr lang="en-US" altLang="zh-TW" sz="4000" b="1" dirty="0"/>
          </a:p>
          <a:p>
            <a:r>
              <a:rPr lang="en-US" altLang="zh-TW" sz="4000" b="1" dirty="0"/>
              <a:t>Multimodal</a:t>
            </a:r>
          </a:p>
          <a:p>
            <a:r>
              <a:rPr lang="en-US" altLang="zh-TW" sz="4000" b="1" dirty="0"/>
              <a:t>New method under investigation - </a:t>
            </a:r>
            <a:r>
              <a:rPr lang="en-US" altLang="zh-TW" sz="4000" b="1" dirty="0" err="1"/>
              <a:t>lysophosphatidic</a:t>
            </a:r>
            <a:r>
              <a:rPr lang="en-US" altLang="zh-TW" sz="4000" b="1" dirty="0"/>
              <a:t> acid</a:t>
            </a:r>
          </a:p>
        </p:txBody>
      </p:sp>
    </p:spTree>
    <p:extLst>
      <p:ext uri="{BB962C8B-B14F-4D97-AF65-F5344CB8AC3E}">
        <p14:creationId xmlns="" xmlns:p14="http://schemas.microsoft.com/office/powerpoint/2010/main" val="264040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Serum CA125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lnSpcReduction="10000"/>
          </a:bodyPr>
          <a:lstStyle/>
          <a:p>
            <a:r>
              <a:rPr lang="en-US" altLang="zh-TW" sz="3600" b="1" dirty="0"/>
              <a:t>Elevated in 82% of ovarian cancer and &lt;1% of healthy women</a:t>
            </a:r>
          </a:p>
          <a:p>
            <a:r>
              <a:rPr lang="en-US" altLang="zh-TW" sz="3600" b="1" dirty="0"/>
              <a:t>rising pattern over time preceded ovarian cancer</a:t>
            </a:r>
          </a:p>
          <a:p>
            <a:r>
              <a:rPr lang="en-US" altLang="zh-TW" sz="3600" b="1" dirty="0"/>
              <a:t>limitations: lack of sensitivity in Stage I disease, poor specificity (elevated in benign and other malignant conditions)</a:t>
            </a:r>
          </a:p>
        </p:txBody>
      </p:sp>
    </p:spTree>
    <p:extLst>
      <p:ext uri="{BB962C8B-B14F-4D97-AF65-F5344CB8AC3E}">
        <p14:creationId xmlns="" xmlns:p14="http://schemas.microsoft.com/office/powerpoint/2010/main" val="313820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Screening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2341240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Not feasible because US and available tumor markers for example CA 125 , lack specificity and sensitivity for early-stage disease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827584" y="188640"/>
            <a:ext cx="9067800" cy="1143000"/>
          </a:xfrm>
          <a:noFill/>
          <a:ln/>
        </p:spPr>
        <p:txBody>
          <a:bodyPr lIns="90488" tIns="44450" rIns="90488" bIns="44450">
            <a:normAutofit fontScale="90000"/>
          </a:bodyPr>
          <a:lstStyle/>
          <a:p>
            <a:r>
              <a:rPr lang="en-US" altLang="zh-TW" sz="5400" b="1" dirty="0"/>
              <a:t>Carcinoma of </a:t>
            </a:r>
            <a:r>
              <a:rPr lang="en-US" altLang="zh-TW" sz="5400" b="1" dirty="0" err="1"/>
              <a:t>Endometrium</a:t>
            </a:r>
            <a:endParaRPr lang="en-US" altLang="zh-TW" sz="5400" b="1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1259632" y="1556792"/>
            <a:ext cx="6768752" cy="2592288"/>
          </a:xfr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13500000" scaled="1"/>
            <a:tileRect/>
          </a:gradFill>
          <a:ln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90488" tIns="44450" rIns="90488" bIns="44450">
            <a:normAutofit/>
          </a:bodyPr>
          <a:lstStyle/>
          <a:p>
            <a:pPr>
              <a:buFontTx/>
              <a:buNone/>
            </a:pPr>
            <a:r>
              <a:rPr lang="en-US" altLang="zh-TW" sz="3600" b="1" dirty="0">
                <a:latin typeface="Aharoni" pitchFamily="2" charset="-79"/>
                <a:cs typeface="Aharoni" pitchFamily="2" charset="-79"/>
              </a:rPr>
              <a:t>Incidence : </a:t>
            </a:r>
            <a:r>
              <a:rPr lang="en-US" altLang="zh-TW" sz="3600" b="1" dirty="0" smtClean="0">
                <a:latin typeface="Aharoni" pitchFamily="2" charset="-79"/>
                <a:cs typeface="Aharoni" pitchFamily="2" charset="-79"/>
              </a:rPr>
              <a:t>third commonest </a:t>
            </a:r>
            <a:r>
              <a:rPr lang="en-US" altLang="zh-TW" sz="3600" b="1" dirty="0">
                <a:latin typeface="Aharoni" pitchFamily="2" charset="-79"/>
                <a:cs typeface="Aharoni" pitchFamily="2" charset="-79"/>
              </a:rPr>
              <a:t>			</a:t>
            </a:r>
            <a:r>
              <a:rPr lang="en-US" altLang="zh-TW" sz="3600" b="1" dirty="0" smtClean="0">
                <a:latin typeface="Aharoni" pitchFamily="2" charset="-79"/>
                <a:cs typeface="Aharoni" pitchFamily="2" charset="-79"/>
              </a:rPr>
              <a:t>      malignant tumors    </a:t>
            </a:r>
            <a:r>
              <a:rPr lang="en-US" altLang="zh-TW" sz="3600" b="1" dirty="0">
                <a:latin typeface="Aharoni" pitchFamily="2" charset="-79"/>
                <a:cs typeface="Aharoni" pitchFamily="2" charset="-79"/>
              </a:rPr>
              <a:t>			</a:t>
            </a:r>
            <a:r>
              <a:rPr lang="en-US" altLang="zh-TW" sz="3600" b="1" dirty="0" smtClean="0">
                <a:latin typeface="Aharoni" pitchFamily="2" charset="-79"/>
                <a:cs typeface="Aharoni" pitchFamily="2" charset="-79"/>
              </a:rPr>
              <a:t>of genital tract .</a:t>
            </a:r>
            <a:endParaRPr lang="en-US" altLang="zh-TW" sz="3600" b="1" dirty="0">
              <a:latin typeface="Aharoni" pitchFamily="2" charset="-79"/>
              <a:cs typeface="Aharoni" pitchFamily="2" charset="-79"/>
            </a:endParaRPr>
          </a:p>
          <a:p>
            <a:pPr>
              <a:buFontTx/>
              <a:buNone/>
            </a:pPr>
            <a:r>
              <a:rPr lang="en-US" altLang="zh-TW" sz="3600" b="1" dirty="0">
                <a:latin typeface="Aharoni" pitchFamily="2" charset="-79"/>
                <a:cs typeface="Aharoni" pitchFamily="2" charset="-79"/>
              </a:rPr>
              <a:t>Age	 : 	58</a:t>
            </a:r>
          </a:p>
        </p:txBody>
      </p:sp>
    </p:spTree>
    <p:extLst>
      <p:ext uri="{BB962C8B-B14F-4D97-AF65-F5344CB8AC3E}">
        <p14:creationId xmlns="" xmlns:p14="http://schemas.microsoft.com/office/powerpoint/2010/main" val="5686274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zh-TW" sz="4800" b="1" dirty="0"/>
              <a:t>Risk factors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1371600" y="1124744"/>
            <a:ext cx="6224736" cy="5153744"/>
          </a:xfrm>
          <a:blipFill>
            <a:blip r:embed="rId2" cstate="print"/>
            <a:tile tx="0" ty="0" sx="100000" sy="100000" flip="none" algn="tl"/>
          </a:blipFill>
          <a:ln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90488" tIns="44450" rIns="90488" bIns="44450">
            <a:noAutofit/>
          </a:bodyPr>
          <a:lstStyle/>
          <a:p>
            <a:endParaRPr lang="ar-SA" altLang="zh-TW" sz="3600" b="1" dirty="0" smtClean="0"/>
          </a:p>
          <a:p>
            <a:r>
              <a:rPr lang="en-US" altLang="zh-TW" sz="3200" b="1" dirty="0" err="1" smtClean="0"/>
              <a:t>nulliparity</a:t>
            </a:r>
            <a:r>
              <a:rPr lang="en-US" altLang="zh-TW" sz="3200" b="1" dirty="0"/>
              <a:t>, </a:t>
            </a:r>
            <a:r>
              <a:rPr lang="en-US" altLang="zh-TW" sz="3200" b="1" dirty="0" err="1"/>
              <a:t>anovulation</a:t>
            </a:r>
            <a:r>
              <a:rPr lang="en-US" altLang="zh-TW" sz="3200" b="1" dirty="0"/>
              <a:t>, late menopause</a:t>
            </a:r>
          </a:p>
          <a:p>
            <a:r>
              <a:rPr lang="en-US" altLang="zh-TW" sz="3200" b="1" dirty="0"/>
              <a:t>exogenous estrogen</a:t>
            </a:r>
          </a:p>
          <a:p>
            <a:r>
              <a:rPr lang="en-US" altLang="zh-TW" sz="3200" b="1" dirty="0"/>
              <a:t>endogenous estrogen</a:t>
            </a:r>
          </a:p>
          <a:p>
            <a:r>
              <a:rPr lang="en-US" altLang="zh-TW" sz="3200" b="1" dirty="0"/>
              <a:t>DM, HT, obesity</a:t>
            </a:r>
          </a:p>
          <a:p>
            <a:r>
              <a:rPr lang="en-US" altLang="zh-TW" sz="3200" b="1" dirty="0"/>
              <a:t>smoking, white</a:t>
            </a:r>
          </a:p>
          <a:p>
            <a:r>
              <a:rPr lang="en-US" altLang="zh-TW" sz="3200" b="1" dirty="0" err="1"/>
              <a:t>tamoxifen</a:t>
            </a:r>
            <a:endParaRPr lang="en-US" altLang="zh-TW" sz="3200" b="1" dirty="0">
              <a:solidFill>
                <a:schemeClr val="tx2"/>
              </a:solidFill>
            </a:endParaRPr>
          </a:p>
          <a:p>
            <a:r>
              <a:rPr lang="en-US" altLang="zh-TW" sz="3200" b="1" dirty="0"/>
              <a:t>familial history</a:t>
            </a:r>
            <a:endParaRPr lang="en-US" altLang="zh-TW" sz="3200" b="1" dirty="0">
              <a:solidFill>
                <a:srgbClr val="31B2D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00424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476672"/>
            <a:ext cx="9067800" cy="1143000"/>
          </a:xfrm>
          <a:noFill/>
          <a:ln/>
        </p:spPr>
        <p:txBody>
          <a:bodyPr lIns="90488" tIns="44450" rIns="90488" bIns="44450"/>
          <a:lstStyle/>
          <a:p>
            <a:r>
              <a:rPr lang="en-US" altLang="zh-TW" sz="4800" b="1" dirty="0"/>
              <a:t>Postmenopausal Bleeding</a:t>
            </a:r>
            <a:endParaRPr lang="en-US" altLang="zh-TW" sz="6000" b="1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133600"/>
            <a:ext cx="8528248" cy="4114800"/>
          </a:xfrm>
          <a:gradFill flip="none" rotWithShape="1">
            <a:gsLst>
              <a:gs pos="0">
                <a:schemeClr val="lt2">
                  <a:shade val="30000"/>
                  <a:satMod val="115000"/>
                </a:schemeClr>
              </a:gs>
              <a:gs pos="50000">
                <a:schemeClr val="lt2">
                  <a:shade val="67500"/>
                  <a:satMod val="115000"/>
                </a:schemeClr>
              </a:gs>
              <a:gs pos="100000">
                <a:schemeClr val="lt2">
                  <a:shade val="100000"/>
                  <a:satMod val="115000"/>
                </a:schemeClr>
              </a:gs>
            </a:gsLst>
            <a:lin ang="18900000" scaled="1"/>
            <a:tileRect/>
          </a:gradFill>
          <a:ln/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 lIns="90488" tIns="44450" rIns="90488" bIns="44450">
            <a:normAutofit fontScale="92500"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zh-TW" altLang="en-US" sz="3600" dirty="0"/>
              <a:t>1) </a:t>
            </a:r>
            <a:r>
              <a:rPr lang="en-US" altLang="zh-TW" sz="3600" dirty="0"/>
              <a:t>carcinoma of </a:t>
            </a:r>
            <a:r>
              <a:rPr lang="en-US" altLang="zh-TW" sz="3600" dirty="0" err="1"/>
              <a:t>endometrium</a:t>
            </a:r>
            <a:r>
              <a:rPr lang="en-US" altLang="zh-TW" sz="3600" dirty="0"/>
              <a:t>			14%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3600" dirty="0"/>
              <a:t>2) other gynecological malignancy		14%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3600" dirty="0"/>
              <a:t>3) atrophic </a:t>
            </a:r>
            <a:r>
              <a:rPr lang="en-US" altLang="zh-TW" sz="3600" dirty="0" err="1"/>
              <a:t>endometritis</a:t>
            </a:r>
            <a:r>
              <a:rPr lang="en-US" altLang="zh-TW" sz="3600" dirty="0"/>
              <a:t>				20%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3600" dirty="0"/>
              <a:t>4) endometrial hyperplasia			12%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3600" dirty="0"/>
              <a:t>5) </a:t>
            </a:r>
            <a:r>
              <a:rPr lang="en-US" altLang="zh-TW" sz="3600" dirty="0" err="1"/>
              <a:t>cervicitis</a:t>
            </a:r>
            <a:r>
              <a:rPr lang="en-US" altLang="zh-TW" sz="3600" dirty="0"/>
              <a:t>/erosion				 	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3600" dirty="0"/>
              <a:t>6) endometrial polyp			 	8%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TW" sz="3600" dirty="0"/>
              <a:t>7) cervical polyp				 	8%</a:t>
            </a:r>
          </a:p>
        </p:txBody>
      </p:sp>
    </p:spTree>
    <p:extLst>
      <p:ext uri="{BB962C8B-B14F-4D97-AF65-F5344CB8AC3E}">
        <p14:creationId xmlns="" xmlns:p14="http://schemas.microsoft.com/office/powerpoint/2010/main" val="15559454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Endometrial Cancer Screening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style>
          <a:lnRef idx="0">
            <a:scrgbClr r="0" g="0" b="0"/>
          </a:lnRef>
          <a:fillRef idx="1001">
            <a:schemeClr val="lt2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/>
          <a:p>
            <a:r>
              <a:rPr lang="en-US" altLang="zh-TW" sz="4000" b="1" dirty="0" smtClean="0">
                <a:latin typeface="Andalus" pitchFamily="18" charset="-78"/>
                <a:cs typeface="Andalus" pitchFamily="18" charset="-78"/>
              </a:rPr>
              <a:t>Tools </a:t>
            </a:r>
            <a:r>
              <a:rPr lang="en-US" altLang="zh-TW" sz="4000" b="1" dirty="0">
                <a:latin typeface="Andalus" pitchFamily="18" charset="-78"/>
                <a:cs typeface="Andalus" pitchFamily="18" charset="-78"/>
              </a:rPr>
              <a:t>explored</a:t>
            </a:r>
          </a:p>
          <a:p>
            <a:pPr lvl="1"/>
            <a:r>
              <a:rPr lang="en-US" altLang="zh-TW" sz="3600" b="1" dirty="0">
                <a:latin typeface="Andalus" pitchFamily="18" charset="-78"/>
                <a:cs typeface="Andalus" pitchFamily="18" charset="-78"/>
              </a:rPr>
              <a:t>pelvic ultrasound (&gt;8mm endometrial thickness in postmenopausal women) </a:t>
            </a:r>
            <a:r>
              <a:rPr lang="en-US" altLang="zh-TW" sz="3200" b="1" dirty="0" err="1">
                <a:latin typeface="Andalus" pitchFamily="18" charset="-78"/>
                <a:cs typeface="Andalus" pitchFamily="18" charset="-78"/>
              </a:rPr>
              <a:t>Karlsson</a:t>
            </a:r>
            <a:r>
              <a:rPr lang="en-US" altLang="zh-TW" sz="3200" b="1" dirty="0">
                <a:latin typeface="Andalus" pitchFamily="18" charset="-78"/>
                <a:cs typeface="Andalus" pitchFamily="18" charset="-78"/>
              </a:rPr>
              <a:t> 1995</a:t>
            </a:r>
            <a:endParaRPr lang="en-US" altLang="zh-TW" sz="3600" b="1" dirty="0">
              <a:latin typeface="Andalus" pitchFamily="18" charset="-78"/>
              <a:cs typeface="Andalus" pitchFamily="18" charset="-78"/>
            </a:endParaRPr>
          </a:p>
          <a:p>
            <a:pPr lvl="1"/>
            <a:r>
              <a:rPr lang="en-US" altLang="zh-TW" sz="3600" b="1" dirty="0">
                <a:latin typeface="Andalus" pitchFamily="18" charset="-78"/>
                <a:cs typeface="Andalus" pitchFamily="18" charset="-78"/>
              </a:rPr>
              <a:t>endometrial aspirate (inadequate sampling in menopausal women)</a:t>
            </a:r>
          </a:p>
        </p:txBody>
      </p:sp>
    </p:spTree>
    <p:extLst>
      <p:ext uri="{BB962C8B-B14F-4D97-AF65-F5344CB8AC3E}">
        <p14:creationId xmlns="" xmlns:p14="http://schemas.microsoft.com/office/powerpoint/2010/main" val="186512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/>
          <a:lstStyle/>
          <a:p>
            <a:r>
              <a:rPr lang="en-US" altLang="zh-TW"/>
              <a:t>Endometrial aspirator</a:t>
            </a:r>
          </a:p>
        </p:txBody>
      </p:sp>
      <p:pic>
        <p:nvPicPr>
          <p:cNvPr id="134147" name="Picture 3" descr="E:\EDRIVE\SLIDE\photo\instrument\endometrial aspirator\MVC-005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371600"/>
            <a:ext cx="7696200" cy="5153744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 flipV="1">
            <a:off x="4427984" y="3933056"/>
            <a:ext cx="0" cy="2362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5306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Human </a:t>
            </a:r>
            <a:r>
              <a:rPr lang="en-US" b="1" dirty="0" err="1" smtClean="0"/>
              <a:t>Papillomavirus</a:t>
            </a:r>
            <a:r>
              <a:rPr lang="en-US" b="1" dirty="0" smtClean="0"/>
              <a:t> (HPV)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5051648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HPV is the most common sexually transmitted virus in the United States. about 75% of sexually active people will have genital HPV at some time in their lives.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 There are more than 40 HPV types that can infect the genital areas of males and females. These HPV types can also infect the mouth and throat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Endometrial aspirator</a:t>
            </a:r>
          </a:p>
        </p:txBody>
      </p:sp>
      <p:pic>
        <p:nvPicPr>
          <p:cNvPr id="135171" name="Picture 3" descr="E:\EDRIVE\SLIDE\photo\instrument\endometrial aspirator\MVC-006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543050"/>
            <a:ext cx="7086600" cy="4838278"/>
          </a:xfrm>
          <a:prstGeom prst="rect">
            <a:avLst/>
          </a:prstGeom>
          <a:noFill/>
        </p:spPr>
      </p:pic>
      <p:cxnSp>
        <p:nvCxnSpPr>
          <p:cNvPr id="3" name="Straight Arrow Connector 2"/>
          <p:cNvCxnSpPr/>
          <p:nvPr/>
        </p:nvCxnSpPr>
        <p:spPr>
          <a:xfrm>
            <a:off x="4419600" y="2209800"/>
            <a:ext cx="0" cy="1371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05525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Endometrial aspiration</a:t>
            </a:r>
          </a:p>
        </p:txBody>
      </p:sp>
      <p:sp>
        <p:nvSpPr>
          <p:cNvPr id="151555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1447800"/>
            <a:ext cx="7498080" cy="3997424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US" altLang="zh-TW" sz="3600" b="1" dirty="0"/>
              <a:t>Sensitivity for endometrial ca 94% in patient with symptoms</a:t>
            </a:r>
          </a:p>
          <a:p>
            <a:r>
              <a:rPr lang="en-US" altLang="zh-TW" sz="3600" b="1" dirty="0"/>
              <a:t>sensitivity for hyperplasia 31%</a:t>
            </a:r>
          </a:p>
          <a:p>
            <a:pPr>
              <a:buFontTx/>
              <a:buNone/>
            </a:pPr>
            <a:r>
              <a:rPr lang="en-US" altLang="zh-TW" sz="3600" b="1" dirty="0"/>
              <a:t>Cons: discomfort to patient</a:t>
            </a:r>
          </a:p>
          <a:p>
            <a:pPr>
              <a:buFontTx/>
              <a:buNone/>
            </a:pPr>
            <a:r>
              <a:rPr lang="en-US" altLang="zh-TW" sz="3600" b="1" dirty="0"/>
              <a:t>          lack of known efficiency in </a:t>
            </a:r>
            <a:r>
              <a:rPr lang="en-US" altLang="zh-TW" sz="3600" b="1" dirty="0" smtClean="0"/>
              <a:t>asymptomatic </a:t>
            </a:r>
            <a:r>
              <a:rPr lang="en-US" altLang="zh-TW" sz="3600" b="1" dirty="0"/>
              <a:t>patients</a:t>
            </a:r>
          </a:p>
        </p:txBody>
      </p:sp>
    </p:spTree>
    <p:extLst>
      <p:ext uri="{BB962C8B-B14F-4D97-AF65-F5344CB8AC3E}">
        <p14:creationId xmlns="" xmlns:p14="http://schemas.microsoft.com/office/powerpoint/2010/main" val="74359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/>
              <a:t>TVS in endometrial ca screening</a:t>
            </a: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1"/>
          </p:nvPr>
        </p:nvSpPr>
        <p:spPr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l" rtl="0"/>
            <a:r>
              <a:rPr lang="en-US" altLang="zh-TW" sz="3600" b="1" dirty="0"/>
              <a:t>Croatia study </a:t>
            </a:r>
            <a:r>
              <a:rPr lang="en-US" altLang="zh-TW" b="1" dirty="0"/>
              <a:t>(</a:t>
            </a:r>
            <a:r>
              <a:rPr lang="en-US" altLang="zh-TW" b="1" dirty="0" err="1"/>
              <a:t>Kurjak</a:t>
            </a:r>
            <a:r>
              <a:rPr lang="en-US" altLang="zh-TW" b="1" dirty="0"/>
              <a:t> 1994)</a:t>
            </a:r>
            <a:endParaRPr lang="en-US" altLang="zh-TW" sz="3600" b="1" dirty="0"/>
          </a:p>
          <a:p>
            <a:pPr algn="l" rtl="0"/>
            <a:r>
              <a:rPr lang="en-US" altLang="zh-TW" sz="3600" b="1" dirty="0"/>
              <a:t>5013 asymptomatic women</a:t>
            </a:r>
          </a:p>
          <a:p>
            <a:pPr algn="l" rtl="0"/>
            <a:r>
              <a:rPr lang="en-US" altLang="zh-TW" sz="3600" b="1" dirty="0"/>
              <a:t>ca </a:t>
            </a:r>
            <a:r>
              <a:rPr lang="en-US" altLang="zh-TW" sz="3600" b="1" dirty="0" err="1"/>
              <a:t>endometrium</a:t>
            </a:r>
            <a:r>
              <a:rPr lang="en-US" altLang="zh-TW" sz="3600" b="1" dirty="0"/>
              <a:t> 6 and hyperplasia 18, no false positive</a:t>
            </a:r>
          </a:p>
          <a:p>
            <a:pPr algn="l" rtl="0">
              <a:buFontTx/>
              <a:buNone/>
            </a:pPr>
            <a:endParaRPr lang="en-US" altLang="zh-TW" sz="3600" b="1" dirty="0"/>
          </a:p>
          <a:p>
            <a:pPr algn="l" rtl="0">
              <a:buFontTx/>
              <a:buNone/>
            </a:pPr>
            <a:r>
              <a:rPr lang="en-US" altLang="zh-TW" sz="3600" b="1" dirty="0"/>
              <a:t>(low prevalence of ca </a:t>
            </a:r>
            <a:r>
              <a:rPr lang="en-US" altLang="zh-TW" sz="3600" b="1" dirty="0" err="1" smtClean="0"/>
              <a:t>endometrium</a:t>
            </a:r>
            <a:r>
              <a:rPr lang="en-US" altLang="zh-TW" sz="3600" b="1" dirty="0" smtClean="0"/>
              <a:t> in asymptomatic </a:t>
            </a:r>
            <a:r>
              <a:rPr lang="en-US" altLang="zh-TW" sz="3600" b="1" dirty="0"/>
              <a:t>patients, ? </a:t>
            </a:r>
          </a:p>
        </p:txBody>
      </p:sp>
    </p:spTree>
    <p:extLst>
      <p:ext uri="{BB962C8B-B14F-4D97-AF65-F5344CB8AC3E}">
        <p14:creationId xmlns="" xmlns:p14="http://schemas.microsoft.com/office/powerpoint/2010/main" val="259087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87624" y="2636912"/>
            <a:ext cx="7498080" cy="48006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6600" dirty="0" smtClean="0"/>
              <a:t>THE END</a:t>
            </a:r>
            <a:endParaRPr lang="en-US" sz="6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Administrator\Desktop\المل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مستطيل مستدير الزوايا 4"/>
          <p:cNvSpPr/>
          <p:nvPr/>
        </p:nvSpPr>
        <p:spPr>
          <a:xfrm>
            <a:off x="4788024" y="6021288"/>
            <a:ext cx="1944216" cy="836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3995936" y="6021288"/>
            <a:ext cx="3240360" cy="83671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1254125" algn="ctr"/>
              </a:tabLst>
            </a:pPr>
            <a:endParaRPr lang="en-US" sz="5400" dirty="0">
              <a:solidFill>
                <a:schemeClr val="tx1"/>
              </a:solidFill>
              <a:latin typeface="Bauhaus 93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Signs and Symptoms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15616" y="1124744"/>
            <a:ext cx="7498080" cy="5400600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Most HPV cases are latent infections with no visible lesions and are only diagnosed by DNA hybridization testing performed in the evaluation of abnormal pap smear .</a:t>
            </a:r>
          </a:p>
          <a:p>
            <a:endParaRPr lang="en-US" dirty="0" smtClean="0"/>
          </a:p>
          <a:p>
            <a:r>
              <a:rPr lang="en-US" dirty="0" smtClean="0"/>
              <a:t>Sub clinical infections have lesions that are only visible during </a:t>
            </a:r>
            <a:r>
              <a:rPr lang="en-US" dirty="0" err="1" smtClean="0"/>
              <a:t>colposcopy</a:t>
            </a:r>
            <a:r>
              <a:rPr lang="en-US" dirty="0" smtClean="0"/>
              <a:t> .</a:t>
            </a:r>
          </a:p>
          <a:p>
            <a:endParaRPr lang="en-US" dirty="0" smtClean="0"/>
          </a:p>
          <a:p>
            <a:r>
              <a:rPr lang="en-US" dirty="0" smtClean="0"/>
              <a:t>Asymptomatic genital HPV infection is common and usually self-limited.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clinical infections are characterized by readily visible “ warty “ growths called </a:t>
            </a:r>
            <a:r>
              <a:rPr lang="en-US" i="1" dirty="0" err="1" smtClean="0"/>
              <a:t>condylomata</a:t>
            </a:r>
            <a:r>
              <a:rPr lang="en-US" i="1" dirty="0" smtClean="0"/>
              <a:t> </a:t>
            </a:r>
            <a:r>
              <a:rPr lang="en-US" i="1" dirty="0" err="1" smtClean="0"/>
              <a:t>acuminata</a:t>
            </a:r>
            <a:r>
              <a:rPr lang="en-US" i="1" dirty="0" smtClean="0"/>
              <a:t> </a:t>
            </a:r>
            <a:r>
              <a:rPr lang="en-US" dirty="0" smtClean="0"/>
              <a:t>on the vulva , vagina , cervix ,urethra , and </a:t>
            </a:r>
            <a:r>
              <a:rPr lang="en-US" dirty="0" err="1" smtClean="0"/>
              <a:t>perianal</a:t>
            </a:r>
            <a:r>
              <a:rPr lang="en-US" dirty="0" smtClean="0"/>
              <a:t> area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ألوان متوسطة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904</TotalTime>
  <Words>3165</Words>
  <Application>Microsoft Office PowerPoint</Application>
  <PresentationFormat>عرض على الشاشة (3:4)‏</PresentationFormat>
  <Paragraphs>427</Paragraphs>
  <Slides>84</Slides>
  <Notes>2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84</vt:i4>
      </vt:variant>
    </vt:vector>
  </HeadingPairs>
  <TitlesOfParts>
    <vt:vector size="85" baseType="lpstr">
      <vt:lpstr>انقلاب</vt:lpstr>
      <vt:lpstr>Screening for gynecological cancer </vt:lpstr>
      <vt:lpstr>Out lines :</vt:lpstr>
      <vt:lpstr>Out lines :</vt:lpstr>
      <vt:lpstr>Who principles for screening and early detection of a disease :</vt:lpstr>
      <vt:lpstr>Cont ..</vt:lpstr>
      <vt:lpstr>الشريحة 6</vt:lpstr>
      <vt:lpstr>Out lines :</vt:lpstr>
      <vt:lpstr>Human Papillomavirus (HPV) </vt:lpstr>
      <vt:lpstr>Signs and Symptoms </vt:lpstr>
      <vt:lpstr>condylomata acuminata</vt:lpstr>
      <vt:lpstr>Types of HPV :</vt:lpstr>
      <vt:lpstr>الشريحة 12</vt:lpstr>
      <vt:lpstr> Tests :</vt:lpstr>
      <vt:lpstr>Transmission</vt:lpstr>
      <vt:lpstr>Diagnosis Of  HPV</vt:lpstr>
      <vt:lpstr>Prevention </vt:lpstr>
      <vt:lpstr>الشريحة 17</vt:lpstr>
      <vt:lpstr>الشريحة 18</vt:lpstr>
      <vt:lpstr>الشريحة 19</vt:lpstr>
      <vt:lpstr>Treatment ;</vt:lpstr>
      <vt:lpstr>الشريحة 21</vt:lpstr>
      <vt:lpstr>Out lines :</vt:lpstr>
      <vt:lpstr>overview</vt:lpstr>
      <vt:lpstr>الشريحة 24</vt:lpstr>
      <vt:lpstr>الشريحة 25</vt:lpstr>
      <vt:lpstr>الشريحة 26</vt:lpstr>
      <vt:lpstr>الشريحة 27</vt:lpstr>
      <vt:lpstr>الشريحة 28</vt:lpstr>
      <vt:lpstr>presentation</vt:lpstr>
      <vt:lpstr>Malignancy potential</vt:lpstr>
      <vt:lpstr>Risk Factors</vt:lpstr>
      <vt:lpstr>Benign cervical leesions  </vt:lpstr>
      <vt:lpstr>الشريحة 33</vt:lpstr>
      <vt:lpstr>Cervical intraepithelial neoplasia </vt:lpstr>
      <vt:lpstr>الشريحة 35</vt:lpstr>
      <vt:lpstr>الشريحة 36</vt:lpstr>
      <vt:lpstr>الشريحة 37</vt:lpstr>
      <vt:lpstr>الشريحة 38</vt:lpstr>
      <vt:lpstr>الشريحة 39</vt:lpstr>
      <vt:lpstr>Out lines :</vt:lpstr>
      <vt:lpstr>Cervical cancer screening</vt:lpstr>
      <vt:lpstr>Screening of asymptomatic women </vt:lpstr>
      <vt:lpstr>Cervical screening guidelines (Pap test)</vt:lpstr>
      <vt:lpstr>الشريحة 44</vt:lpstr>
      <vt:lpstr>الشريحة 45</vt:lpstr>
      <vt:lpstr>الشريحة 46</vt:lpstr>
      <vt:lpstr>Classification of an abnormal Papanicolaou smear :</vt:lpstr>
      <vt:lpstr>الشريحة 48</vt:lpstr>
      <vt:lpstr>ASC-US “borderline”</vt:lpstr>
      <vt:lpstr>الشريحة 50</vt:lpstr>
      <vt:lpstr>الشريحة 51</vt:lpstr>
      <vt:lpstr>الشريحة 52</vt:lpstr>
      <vt:lpstr>الشريحة 53</vt:lpstr>
      <vt:lpstr>الشريحة 54</vt:lpstr>
      <vt:lpstr>الشريحة 55</vt:lpstr>
      <vt:lpstr>Colposcopy</vt:lpstr>
      <vt:lpstr>الشريحة 57</vt:lpstr>
      <vt:lpstr>الشريحة 58</vt:lpstr>
      <vt:lpstr>الشريحة 59</vt:lpstr>
      <vt:lpstr>       Colposcopy</vt:lpstr>
      <vt:lpstr>Biopsy and endocervical curettage :  </vt:lpstr>
      <vt:lpstr>Out lines :</vt:lpstr>
      <vt:lpstr>الشريحة 63</vt:lpstr>
      <vt:lpstr>LLETZ</vt:lpstr>
      <vt:lpstr>LASER </vt:lpstr>
      <vt:lpstr>Cryosurgery :</vt:lpstr>
      <vt:lpstr>Cervical Conization </vt:lpstr>
      <vt:lpstr>Hysterectomy </vt:lpstr>
      <vt:lpstr>الشريحة 69</vt:lpstr>
      <vt:lpstr>Out lines :</vt:lpstr>
      <vt:lpstr>Ovarian cancer</vt:lpstr>
      <vt:lpstr>Methods used for ovarian cancer screening</vt:lpstr>
      <vt:lpstr>Serum CA125</vt:lpstr>
      <vt:lpstr>Screening </vt:lpstr>
      <vt:lpstr>Carcinoma of Endometrium</vt:lpstr>
      <vt:lpstr>Risk factors</vt:lpstr>
      <vt:lpstr>Postmenopausal Bleeding</vt:lpstr>
      <vt:lpstr>Endometrial Cancer Screening</vt:lpstr>
      <vt:lpstr>Endometrial aspirator</vt:lpstr>
      <vt:lpstr>Endometrial aspirator</vt:lpstr>
      <vt:lpstr>Endometrial aspiration</vt:lpstr>
      <vt:lpstr>TVS in endometrial ca screening</vt:lpstr>
      <vt:lpstr>الشريحة 83</vt:lpstr>
      <vt:lpstr>الشريحة 84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Screening for gynecological cancer</dc:title>
  <dc:creator>Administrator</dc:creator>
  <cp:lastModifiedBy>Administrator</cp:lastModifiedBy>
  <cp:revision>105</cp:revision>
  <dcterms:created xsi:type="dcterms:W3CDTF">2011-09-15T02:37:18Z</dcterms:created>
  <dcterms:modified xsi:type="dcterms:W3CDTF">2011-09-25T16:18:12Z</dcterms:modified>
</cp:coreProperties>
</file>