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6699FF"/>
    <a:srgbClr val="3366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85947" autoAdjust="0"/>
  </p:normalViewPr>
  <p:slideViewPr>
    <p:cSldViewPr>
      <p:cViewPr varScale="1">
        <p:scale>
          <a:sx n="108" d="100"/>
          <a:sy n="108" d="100"/>
        </p:scale>
        <p:origin x="-504" y="-8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1296C-C31F-4DF4-9357-8728B42E299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29884A-F8A5-4078-B8B1-06D92F9C1F1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D44139-2FB9-478D-8AA5-8FB61BAA03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810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810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526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450" y="228600"/>
            <a:ext cx="9944100" cy="762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50" y="6553200"/>
            <a:ext cx="9944100" cy="762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" y="457200"/>
            <a:ext cx="76200" cy="59436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58400" y="457200"/>
            <a:ext cx="76200" cy="59436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810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526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78644" y="1219200"/>
            <a:ext cx="9129713" cy="1752600"/>
          </a:xfrm>
        </p:spPr>
        <p:txBody>
          <a:bodyPr>
            <a:prstTxWarp prst="textPlain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algn="ctr" eaLnBrk="1" hangingPunct="1"/>
            <a:r>
              <a:rPr lang="en-US" sz="6600" b="1" dirty="0" smtClean="0">
                <a:latin typeface="Arial Black" pitchFamily="34" charset="0"/>
              </a:rPr>
              <a:t>Benign Diseases of the Ovary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85901" y="3657600"/>
            <a:ext cx="7239000" cy="78483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4500" dirty="0" smtClean="0">
                <a:solidFill>
                  <a:srgbClr val="FFFF00"/>
                </a:solidFill>
                <a:latin typeface="Arial Black" pitchFamily="34" charset="0"/>
              </a:rPr>
              <a:t>Dr. Mona A. Almushait</a:t>
            </a:r>
            <a:endParaRPr lang="en-US" sz="45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85900" y="4624626"/>
            <a:ext cx="70104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Arial Black" pitchFamily="34" charset="0"/>
              </a:rPr>
              <a:t>Dean, Girl’s Centre</a:t>
            </a:r>
          </a:p>
          <a:p>
            <a:pPr algn="ctr" eaLnBrk="0" hangingPunct="0"/>
            <a:r>
              <a:rPr lang="en-US" sz="2000" b="1" dirty="0" smtClean="0">
                <a:latin typeface="Arial Black" pitchFamily="34" charset="0"/>
              </a:rPr>
              <a:t>Associate Professor &amp; Consultant in Ob-</a:t>
            </a:r>
            <a:r>
              <a:rPr lang="en-US" sz="2000" b="1" dirty="0" err="1" smtClean="0">
                <a:latin typeface="Arial Black" pitchFamily="34" charset="0"/>
              </a:rPr>
              <a:t>Gyne</a:t>
            </a:r>
            <a:endParaRPr lang="en-US" sz="2000" b="1" dirty="0" smtClean="0">
              <a:latin typeface="Arial Black" pitchFamily="34" charset="0"/>
            </a:endParaRPr>
          </a:p>
          <a:p>
            <a:pPr algn="ctr" eaLnBrk="0" hangingPunct="0"/>
            <a:r>
              <a:rPr lang="en-US" sz="2000" b="1" dirty="0" smtClean="0">
                <a:latin typeface="Arial Black" pitchFamily="34" charset="0"/>
              </a:rPr>
              <a:t>King Khalid University </a:t>
            </a:r>
          </a:p>
          <a:p>
            <a:pPr algn="ctr" eaLnBrk="0" hangingPunct="0"/>
            <a:r>
              <a:rPr lang="en-US" sz="2000" b="1" dirty="0" err="1" smtClean="0">
                <a:latin typeface="Arial Black" pitchFamily="34" charset="0"/>
              </a:rPr>
              <a:t>Abha</a:t>
            </a:r>
            <a:r>
              <a:rPr lang="en-US" sz="2000" b="1" dirty="0" smtClean="0">
                <a:latin typeface="Arial Black" pitchFamily="34" charset="0"/>
              </a:rPr>
              <a:t>, Saudi Arabia</a:t>
            </a:r>
            <a:endParaRPr lang="en-US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" y="228600"/>
            <a:ext cx="557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  <a:ea typeface="+mj-ea"/>
                <a:cs typeface="+mj-cs"/>
              </a:rPr>
              <a:t>Follicular </a:t>
            </a: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cyst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1450" y="990600"/>
            <a:ext cx="9944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 algn="justLow">
              <a:spcBef>
                <a:spcPts val="300"/>
              </a:spcBef>
              <a:buClr>
                <a:srgbClr val="FFFF00"/>
              </a:buClr>
              <a:buFont typeface="Georgia" pitchFamily="18" charset="0"/>
              <a:buChar char="•"/>
            </a:pPr>
            <a:r>
              <a:rPr lang="en-US" sz="3600" b="1" dirty="0"/>
              <a:t>The commonest benign ovarian tumor, and may be multiple and bilateral.</a:t>
            </a:r>
          </a:p>
          <a:p>
            <a:pPr marL="365125" lvl="0" indent="-255588" algn="justLow">
              <a:spcBef>
                <a:spcPts val="300"/>
              </a:spcBef>
              <a:buClr>
                <a:srgbClr val="FFFF00"/>
              </a:buClr>
            </a:pPr>
            <a:endParaRPr lang="en-US" sz="3600" b="1" dirty="0">
              <a:latin typeface="+mn-lt"/>
            </a:endParaRPr>
          </a:p>
          <a:p>
            <a:pPr marL="365125" lvl="0" indent="-255588" algn="justLow">
              <a:spcBef>
                <a:spcPts val="300"/>
              </a:spcBef>
              <a:buClr>
                <a:srgbClr val="FFFF00"/>
              </a:buClr>
              <a:buFont typeface="Georgia" pitchFamily="18" charset="0"/>
              <a:buChar char="•"/>
            </a:pPr>
            <a:r>
              <a:rPr lang="en-US" sz="3600" b="1" dirty="0" smtClean="0">
                <a:latin typeface="+mn-lt"/>
              </a:rPr>
              <a:t>Lined by one or more layers of granulosa cells, develops when an ovarian follicle fails to rupture.</a:t>
            </a:r>
          </a:p>
          <a:p>
            <a:pPr marL="365125" lvl="0" indent="-255588" algn="justLow">
              <a:spcBef>
                <a:spcPts val="300"/>
              </a:spcBef>
              <a:buClr>
                <a:srgbClr val="FFFF00"/>
              </a:buClr>
            </a:pPr>
            <a:endParaRPr lang="en-US" sz="3600" b="1" dirty="0">
              <a:latin typeface="+mn-lt"/>
            </a:endParaRPr>
          </a:p>
          <a:p>
            <a:pPr marL="365125" lvl="0" indent="-255588" algn="justLow">
              <a:spcBef>
                <a:spcPts val="300"/>
              </a:spcBef>
              <a:buClr>
                <a:srgbClr val="FFFF00"/>
              </a:buClr>
              <a:buFont typeface="Georgia" pitchFamily="18" charset="0"/>
              <a:buChar char="•"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cysts commonly occur during treatment with clomiphene or human menopausal gonadotropin.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" y="5105400"/>
            <a:ext cx="9277350" cy="707886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Arial Black" pitchFamily="34" charset="0"/>
              </a:rPr>
              <a:t>A follicle cyst includes a thin smooth wall, anechoic contents, and unilocular with good acoustic enhancement .</a:t>
            </a: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219200"/>
            <a:ext cx="57912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57700" cy="609600"/>
          </a:xfrm>
        </p:spPr>
        <p:txBody>
          <a:bodyPr/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Lutein  cyst</a:t>
            </a:r>
            <a:endParaRPr lang="en-US" sz="4800" b="1" u="sng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38200"/>
            <a:ext cx="9353550" cy="33528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3400" b="1" dirty="0" smtClean="0"/>
              <a:t>Grows to 4–6 cm, and fails to regress normally after 14 days.</a:t>
            </a:r>
          </a:p>
          <a:p>
            <a:pPr algn="justLow">
              <a:buClr>
                <a:srgbClr val="FFFF00"/>
              </a:buClr>
            </a:pPr>
            <a:endParaRPr lang="en-US" sz="3400" b="1" dirty="0"/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Persistent production of progesterone may result in amenorrhea or delayed onset of menstruation. </a:t>
            </a:r>
          </a:p>
          <a:p>
            <a:pPr algn="justLow"/>
            <a:endParaRPr lang="en-US" sz="3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7175" y="4419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Hemorrhagic  cyst 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5181600"/>
            <a:ext cx="951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algn="justLow">
              <a:spcBef>
                <a:spcPts val="300"/>
              </a:spcBef>
              <a:buClr>
                <a:srgbClr val="FFFF00"/>
              </a:buClr>
              <a:buFont typeface="Georgia" pitchFamily="18" charset="0"/>
              <a:buChar char="•"/>
            </a:pPr>
            <a:r>
              <a:rPr lang="en-US" sz="3600" b="1" dirty="0">
                <a:latin typeface="+mn-lt"/>
              </a:rPr>
              <a:t>H</a:t>
            </a:r>
            <a:r>
              <a:rPr lang="en-US" sz="3600" b="1" dirty="0" smtClean="0">
                <a:latin typeface="+mn-lt"/>
              </a:rPr>
              <a:t>emorrhagic corpus </a:t>
            </a:r>
            <a:r>
              <a:rPr lang="en-US" sz="3600" b="1" dirty="0" err="1" smtClean="0">
                <a:latin typeface="+mn-lt"/>
              </a:rPr>
              <a:t>luteum</a:t>
            </a:r>
            <a:r>
              <a:rPr lang="en-US" sz="3600" b="1" dirty="0" smtClean="0">
                <a:latin typeface="+mn-lt"/>
              </a:rPr>
              <a:t> cysts lead to </a:t>
            </a:r>
            <a:r>
              <a:rPr lang="en-US" sz="3600" b="1" dirty="0" err="1" smtClean="0">
                <a:latin typeface="+mn-lt"/>
              </a:rPr>
              <a:t>haemoperitoneum</a:t>
            </a:r>
            <a:r>
              <a:rPr lang="en-US" sz="3600" b="1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28800" y="5181600"/>
            <a:ext cx="6629400" cy="707886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Hemorrhagic cyst with unusual appearance simulating a neoplasm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6172200" cy="36575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228600"/>
            <a:ext cx="6858000" cy="685800"/>
          </a:xfrm>
        </p:spPr>
        <p:txBody>
          <a:bodyPr/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Theca–</a:t>
            </a:r>
            <a:r>
              <a:rPr lang="en-US" sz="4800" b="1" u="sng" dirty="0" err="1" smtClean="0">
                <a:solidFill>
                  <a:srgbClr val="FFFF00"/>
                </a:solidFill>
                <a:latin typeface="Cooper Black" pitchFamily="18" charset="0"/>
              </a:rPr>
              <a:t>lutein</a:t>
            </a:r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  cyst</a:t>
            </a:r>
            <a:endParaRPr lang="en-US" sz="4800" b="1" u="sng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219200"/>
            <a:ext cx="9220201" cy="49530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3700" b="1" dirty="0" smtClean="0"/>
              <a:t>May develop in association with the high levels of hCG present in patients with a hydatidiform mole or choriocarcinoma</a:t>
            </a:r>
          </a:p>
          <a:p>
            <a:pPr algn="justLow">
              <a:buClr>
                <a:srgbClr val="FFFF00"/>
              </a:buClr>
            </a:pPr>
            <a:r>
              <a:rPr lang="en-US" sz="3700" b="1" dirty="0" smtClean="0"/>
              <a:t>Patients undergoing ovulation induction with </a:t>
            </a:r>
            <a:r>
              <a:rPr lang="en-US" sz="3700" b="1" dirty="0" err="1" smtClean="0"/>
              <a:t>gonadotropins</a:t>
            </a:r>
            <a:r>
              <a:rPr lang="en-US" sz="3700" b="1" dirty="0" smtClean="0"/>
              <a:t> or clomiphene</a:t>
            </a:r>
            <a:endParaRPr lang="en-US" sz="3700" b="1" dirty="0"/>
          </a:p>
          <a:p>
            <a:pPr algn="justLow">
              <a:buClr>
                <a:srgbClr val="FFFF00"/>
              </a:buClr>
            </a:pPr>
            <a:r>
              <a:rPr lang="en-US" sz="3700" b="1" dirty="0" smtClean="0"/>
              <a:t> Are usually bilateral</a:t>
            </a:r>
            <a:endParaRPr lang="en-US" sz="37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Low">
              <a:buClr>
                <a:srgbClr val="FFFF00"/>
              </a:buClr>
              <a:buNone/>
            </a:pPr>
            <a:r>
              <a:rPr lang="en-US" sz="3700" b="1" dirty="0" smtClean="0">
                <a:solidFill>
                  <a:srgbClr val="FFFF00"/>
                </a:solidFill>
                <a:latin typeface="Arial Black" pitchFamily="34" charset="0"/>
              </a:rPr>
              <a:t>Surgical intervention</a:t>
            </a:r>
            <a:r>
              <a:rPr lang="en-US" sz="3700" b="1" dirty="0" smtClean="0">
                <a:solidFill>
                  <a:srgbClr val="FFFF00"/>
                </a:solidFill>
              </a:rPr>
              <a:t> </a:t>
            </a:r>
            <a:r>
              <a:rPr lang="en-US" sz="3700" b="1" dirty="0" smtClean="0"/>
              <a:t>if there is </a:t>
            </a:r>
            <a:r>
              <a:rPr lang="en-US" sz="3700" b="1" dirty="0" err="1" smtClean="0"/>
              <a:t>haemorrhage</a:t>
            </a:r>
            <a:r>
              <a:rPr lang="en-US" sz="3700" b="1" dirty="0" smtClean="0"/>
              <a:t>.</a:t>
            </a:r>
            <a:endParaRPr lang="en-US" sz="37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" y="4740295"/>
            <a:ext cx="9296400" cy="1508105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1800" dirty="0" smtClean="0">
              <a:latin typeface="Arial Black" pitchFamily="34" charset="0"/>
            </a:endParaRPr>
          </a:p>
          <a:p>
            <a:pPr algn="ctr"/>
            <a:r>
              <a:rPr lang="en-US" sz="1800" dirty="0" smtClean="0">
                <a:latin typeface="Arial Black" pitchFamily="34" charset="0"/>
              </a:rPr>
              <a:t>Shows enlarged uterus in the centre and 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bilateral Theca </a:t>
            </a:r>
            <a:r>
              <a:rPr lang="en-US" sz="2000" b="1" dirty="0" err="1" smtClean="0">
                <a:solidFill>
                  <a:srgbClr val="FFFF00"/>
                </a:solidFill>
                <a:latin typeface="Arial Black" pitchFamily="34" charset="0"/>
              </a:rPr>
              <a:t>lutein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 cysts. </a:t>
            </a:r>
            <a:r>
              <a:rPr lang="en-US" sz="1800" dirty="0" smtClean="0">
                <a:latin typeface="Arial Black" pitchFamily="34" charset="0"/>
              </a:rPr>
              <a:t>The cyst on the left shows a breach in the capsule and the right cyst with thin hemorrhagic area suggestive of impending rupture</a:t>
            </a:r>
          </a:p>
          <a:p>
            <a:pPr algn="ctr" eaLnBrk="0" hangingPunct="0"/>
            <a:endParaRPr lang="en-US" sz="18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762000"/>
            <a:ext cx="678179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5725" y="228600"/>
            <a:ext cx="10201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Benign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Neoplastic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 Ovarian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 Tumors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762000"/>
            <a:ext cx="9858375" cy="28194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Ovarian neoplasms may be divided generally by cell type of origin into three main groups:</a:t>
            </a:r>
          </a:p>
          <a:p>
            <a:pPr marL="1181100" lvl="2" indent="-514350" algn="justLow">
              <a:buClr>
                <a:srgbClr val="FFFF00"/>
              </a:buClr>
              <a:buFont typeface="+mj-lt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</a:rPr>
              <a:t>Epithelial</a:t>
            </a:r>
          </a:p>
          <a:p>
            <a:pPr marL="1181100" lvl="2" indent="-514350" algn="justLow">
              <a:buClr>
                <a:srgbClr val="FFFF00"/>
              </a:buClr>
              <a:buFont typeface="+mj-lt"/>
              <a:buAutoNum type="arabicPeriod"/>
            </a:pPr>
            <a:r>
              <a:rPr lang="en-US" sz="3000" b="1" dirty="0" err="1" smtClean="0">
                <a:solidFill>
                  <a:schemeClr val="tx1"/>
                </a:solidFill>
                <a:latin typeface="Arial Black" pitchFamily="34" charset="0"/>
              </a:rPr>
              <a:t>Stromal</a:t>
            </a:r>
            <a:endParaRPr lang="en-US" sz="3000" b="1" dirty="0">
              <a:latin typeface="Arial Black" pitchFamily="34" charset="0"/>
            </a:endParaRPr>
          </a:p>
          <a:p>
            <a:pPr marL="1181100" lvl="2" indent="-514350" algn="justLow">
              <a:buClr>
                <a:srgbClr val="FFFF00"/>
              </a:buClr>
              <a:buFont typeface="+mj-lt"/>
              <a:buAutoNum type="arabicPeriod"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</a:rPr>
              <a:t>Germ 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8" y="3581401"/>
            <a:ext cx="1002982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</a:rPr>
              <a:t>Taken as a group, the </a:t>
            </a:r>
            <a:r>
              <a:rPr lang="en-US" sz="3000" b="1" dirty="0" smtClean="0">
                <a:solidFill>
                  <a:srgbClr val="FFFF00"/>
                </a:solidFill>
                <a:latin typeface="Arial Black" pitchFamily="34" charset="0"/>
              </a:rPr>
              <a:t>epithelial tumors </a:t>
            </a:r>
            <a:r>
              <a:rPr lang="en-US" sz="2800" b="1" dirty="0" smtClean="0">
                <a:latin typeface="+mn-lt"/>
              </a:rPr>
              <a:t>are by far the most common.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</a:rPr>
              <a:t>Although the single most common benign ovarian neoplasm is the </a:t>
            </a:r>
            <a:r>
              <a:rPr lang="en-US" sz="2900" b="1" dirty="0" smtClean="0">
                <a:solidFill>
                  <a:srgbClr val="FFFF00"/>
                </a:solidFill>
                <a:latin typeface="Arial Black" pitchFamily="34" charset="0"/>
              </a:rPr>
              <a:t>benign cystic teratoma (</a:t>
            </a:r>
            <a:r>
              <a:rPr lang="en-US" sz="2900" b="1" dirty="0" err="1" smtClean="0">
                <a:solidFill>
                  <a:srgbClr val="FFFF00"/>
                </a:solidFill>
                <a:latin typeface="Arial Black" pitchFamily="34" charset="0"/>
              </a:rPr>
              <a:t>dermoid</a:t>
            </a:r>
            <a:r>
              <a:rPr lang="en-US" sz="2900" b="1" dirty="0" smtClean="0">
                <a:solidFill>
                  <a:srgbClr val="FFFF00"/>
                </a:solidFill>
                <a:latin typeface="Arial Black" pitchFamily="34" charset="0"/>
              </a:rPr>
              <a:t> cyst)</a:t>
            </a:r>
            <a:r>
              <a:rPr lang="en-US" sz="2900" b="1" dirty="0" smtClean="0">
                <a:latin typeface="Arial Black" pitchFamily="34" charset="0"/>
              </a:rPr>
              <a:t>,</a:t>
            </a:r>
            <a:r>
              <a:rPr lang="en-US" sz="2800" b="1" dirty="0" smtClean="0">
                <a:latin typeface="+mn-lt"/>
              </a:rPr>
              <a:t>which is a </a:t>
            </a:r>
            <a:r>
              <a:rPr lang="en-US" sz="3000" b="1" dirty="0" smtClean="0">
                <a:solidFill>
                  <a:srgbClr val="FFFF00"/>
                </a:solidFill>
                <a:latin typeface="Arial Black" pitchFamily="34" charset="0"/>
              </a:rPr>
              <a:t>germ cell tumor</a:t>
            </a:r>
            <a:r>
              <a:rPr lang="en-US" sz="3000" b="1" dirty="0" smtClean="0">
                <a:latin typeface="Arial Black" pitchFamily="34" charset="0"/>
              </a:rPr>
              <a:t>.</a:t>
            </a:r>
            <a:endParaRPr lang="en-US" sz="3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14313" y="1143000"/>
            <a:ext cx="9858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EPITHELIAL</a:t>
            </a:r>
            <a:r>
              <a:rPr kumimoji="0" lang="en-US" sz="5400" b="0" i="0" u="sng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OVARIAN NEOPLASMS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3352800"/>
            <a:ext cx="9086850" cy="2286000"/>
          </a:xfrm>
        </p:spPr>
        <p:txBody>
          <a:bodyPr/>
          <a:lstStyle/>
          <a:p>
            <a:pPr algn="justLow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4300" dirty="0" smtClean="0">
                <a:latin typeface="Arial Black" pitchFamily="34" charset="0"/>
              </a:rPr>
              <a:t>Serous </a:t>
            </a:r>
            <a:r>
              <a:rPr lang="en-US" sz="4300" dirty="0" err="1" smtClean="0">
                <a:latin typeface="Arial Black" pitchFamily="34" charset="0"/>
              </a:rPr>
              <a:t>cystadenomas</a:t>
            </a:r>
            <a:endParaRPr lang="en-US" sz="4300" dirty="0">
              <a:latin typeface="Arial Black" pitchFamily="34" charset="0"/>
            </a:endParaRPr>
          </a:p>
          <a:p>
            <a:pPr algn="justLow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4300" dirty="0" smtClean="0">
                <a:latin typeface="Arial Black" pitchFamily="34" charset="0"/>
              </a:rPr>
              <a:t>Mucinous </a:t>
            </a:r>
            <a:r>
              <a:rPr lang="en-US" sz="4300" dirty="0" err="1" smtClean="0">
                <a:latin typeface="Arial Black" pitchFamily="34" charset="0"/>
              </a:rPr>
              <a:t>cystadenomas</a:t>
            </a:r>
            <a:endParaRPr lang="en-US" sz="4300" dirty="0" smtClean="0">
              <a:latin typeface="Arial Black" pitchFamily="34" charset="0"/>
            </a:endParaRPr>
          </a:p>
          <a:p>
            <a:pPr algn="justLow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4300" dirty="0" smtClean="0">
                <a:latin typeface="Arial Black" pitchFamily="34" charset="0"/>
              </a:rPr>
              <a:t>Brenner cell tumors</a:t>
            </a:r>
            <a:endParaRPr lang="en-US" sz="43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8" y="990600"/>
            <a:ext cx="10029825" cy="58674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b="1" dirty="0"/>
              <a:t>C</a:t>
            </a:r>
            <a:r>
              <a:rPr lang="en-US" sz="3200" b="1" dirty="0" smtClean="0"/>
              <a:t>ommonest cystic ovarian tumors.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200" b="1" dirty="0" smtClean="0"/>
              <a:t>Multilocular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228600"/>
            <a:ext cx="8315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Serous  </a:t>
            </a:r>
            <a:r>
              <a:rPr lang="en-US" sz="4800" b="1" u="sng" dirty="0" err="1" smtClean="0">
                <a:solidFill>
                  <a:srgbClr val="FFFF00"/>
                </a:solidFill>
                <a:latin typeface="Cooper Black" pitchFamily="18" charset="0"/>
              </a:rPr>
              <a:t>cystadenomas</a:t>
            </a:r>
            <a:endParaRPr lang="en-US" sz="4800" b="1" u="sng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2057400"/>
            <a:ext cx="9344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1500" y="5913820"/>
            <a:ext cx="9144000" cy="600164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dirty="0" smtClean="0">
                <a:latin typeface="Arial Black" pitchFamily="34" charset="0"/>
              </a:rPr>
              <a:t>Gross </a:t>
            </a:r>
            <a:r>
              <a:rPr lang="en-US" sz="1600" dirty="0">
                <a:latin typeface="Arial Black" pitchFamily="34" charset="0"/>
              </a:rPr>
              <a:t>appearance of a mucinous (</a:t>
            </a:r>
            <a:r>
              <a:rPr lang="en-US" sz="1700" dirty="0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en-US" sz="1600" dirty="0">
                <a:latin typeface="Arial Black" pitchFamily="34" charset="0"/>
              </a:rPr>
              <a:t>) and serous (</a:t>
            </a:r>
            <a:r>
              <a:rPr lang="en-US" sz="1700" dirty="0">
                <a:solidFill>
                  <a:srgbClr val="FFFF00"/>
                </a:solidFill>
                <a:latin typeface="Arial Black" pitchFamily="34" charset="0"/>
              </a:rPr>
              <a:t>B</a:t>
            </a:r>
            <a:r>
              <a:rPr lang="en-US" sz="1600" dirty="0">
                <a:latin typeface="Arial Black" pitchFamily="34" charset="0"/>
              </a:rPr>
              <a:t>) cystadenoma of the </a:t>
            </a:r>
            <a:r>
              <a:rPr lang="en-US" sz="1600" dirty="0" smtClean="0">
                <a:latin typeface="Arial Black" pitchFamily="34" charset="0"/>
              </a:rPr>
              <a:t>ovary.    The </a:t>
            </a:r>
            <a:r>
              <a:rPr lang="en-US" sz="1600" dirty="0">
                <a:latin typeface="Arial Black" pitchFamily="34" charset="0"/>
              </a:rPr>
              <a:t>mucinous type is generally multiloculated and </a:t>
            </a:r>
            <a:r>
              <a:rPr lang="en-US" sz="1600" dirty="0" smtClean="0">
                <a:latin typeface="Arial Black" pitchFamily="34" charset="0"/>
              </a:rPr>
              <a:t>can be </a:t>
            </a:r>
            <a:r>
              <a:rPr lang="en-US" sz="1600" dirty="0">
                <a:latin typeface="Arial Black" pitchFamily="34" charset="0"/>
              </a:rPr>
              <a:t>quite large.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066800"/>
            <a:ext cx="9534525" cy="52578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</a:pPr>
            <a:r>
              <a:rPr lang="en-US" sz="4400" b="1" dirty="0" smtClean="0"/>
              <a:t>The second most common epithelial tumor</a:t>
            </a:r>
          </a:p>
          <a:p>
            <a:pPr algn="justLow">
              <a:buClr>
                <a:srgbClr val="FFFF00"/>
              </a:buClr>
              <a:buSzPct val="120000"/>
            </a:pPr>
            <a:r>
              <a:rPr lang="en-US" sz="4400" b="1" dirty="0" smtClean="0"/>
              <a:t>Unilateral and </a:t>
            </a:r>
            <a:r>
              <a:rPr lang="en-US" sz="4400" b="1" dirty="0" err="1" smtClean="0"/>
              <a:t>multilocular</a:t>
            </a:r>
            <a:r>
              <a:rPr lang="en-US" sz="4400" b="1" dirty="0" smtClean="0"/>
              <a:t> cysts</a:t>
            </a:r>
            <a:endParaRPr lang="en-US" sz="4400" b="1" dirty="0"/>
          </a:p>
          <a:p>
            <a:pPr algn="justLow">
              <a:buClr>
                <a:srgbClr val="FFFF00"/>
              </a:buClr>
              <a:buSzPct val="120000"/>
            </a:pPr>
            <a:r>
              <a:rPr lang="en-US" sz="4400" b="1" dirty="0" smtClean="0"/>
              <a:t>About 85% are benign</a:t>
            </a:r>
            <a:endParaRPr lang="en-US" sz="4400" b="1" dirty="0"/>
          </a:p>
          <a:p>
            <a:pPr algn="justLow">
              <a:buClr>
                <a:srgbClr val="FFFF00"/>
              </a:buClr>
              <a:buSzPct val="120000"/>
            </a:pPr>
            <a:r>
              <a:rPr lang="en-US" sz="4400" b="1" dirty="0" smtClean="0"/>
              <a:t>The fluid content consists of </a:t>
            </a:r>
            <a:r>
              <a:rPr lang="en-US" sz="4400" b="1" dirty="0" err="1" smtClean="0"/>
              <a:t>mucin</a:t>
            </a:r>
            <a:r>
              <a:rPr lang="en-US" sz="4400" b="1" dirty="0" smtClean="0"/>
              <a:t> and the only treatment is to remove the tumor surgically.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5" y="304801"/>
            <a:ext cx="882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Mucinous  </a:t>
            </a:r>
            <a:r>
              <a:rPr lang="en-US" sz="4800" b="1" u="sng" dirty="0" err="1" smtClean="0">
                <a:solidFill>
                  <a:srgbClr val="FFFF00"/>
                </a:solidFill>
                <a:latin typeface="Cooper Black" pitchFamily="18" charset="0"/>
              </a:rPr>
              <a:t>cystadenomas</a:t>
            </a:r>
            <a:endParaRPr lang="en-US" sz="4800" b="1" u="sng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04800"/>
            <a:ext cx="44577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</a:rPr>
              <a:t>The Ovary</a:t>
            </a:r>
            <a:endParaRPr lang="en-US" sz="4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175" y="914400"/>
            <a:ext cx="9686925" cy="57912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4600" b="1" dirty="0" smtClean="0"/>
              <a:t>The human ovary has a striking propensity to develop a wide variety of tumors, most of which are benign.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endParaRPr lang="en-US" sz="460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4600" b="1" dirty="0" smtClean="0"/>
              <a:t>90% of all ovarian tumors are benign, although this varies with age.</a:t>
            </a:r>
          </a:p>
          <a:p>
            <a:pPr algn="justLow">
              <a:buNone/>
            </a:pPr>
            <a:endParaRPr lang="en-US" sz="4600" b="1" dirty="0" smtClean="0"/>
          </a:p>
          <a:p>
            <a:pPr algn="justLow"/>
            <a:endParaRPr lang="en-US" sz="46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85719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14500" y="1066800"/>
            <a:ext cx="6858000" cy="434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00150" y="5554906"/>
            <a:ext cx="7886700" cy="723275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Gross image showing </a:t>
            </a:r>
            <a:r>
              <a:rPr lang="en-US" sz="2100" b="1" dirty="0" smtClean="0">
                <a:solidFill>
                  <a:srgbClr val="FFFF00"/>
                </a:solidFill>
                <a:latin typeface="Arial Black" pitchFamily="34" charset="0"/>
              </a:rPr>
              <a:t>mucinous </a:t>
            </a:r>
            <a:r>
              <a:rPr lang="en-US" sz="2100" b="1" dirty="0" err="1" smtClean="0">
                <a:solidFill>
                  <a:srgbClr val="FFFF00"/>
                </a:solidFill>
                <a:latin typeface="Arial Black" pitchFamily="34" charset="0"/>
              </a:rPr>
              <a:t>cystadenomas</a:t>
            </a:r>
            <a:endParaRPr lang="en-US" sz="21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2000" dirty="0" smtClean="0">
                <a:latin typeface="Arial Black" pitchFamily="34" charset="0"/>
              </a:rPr>
              <a:t>tumor attached the left ovary.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" y="381000"/>
            <a:ext cx="557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Brenner  tumor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9601200" cy="47244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</a:pPr>
            <a:r>
              <a:rPr lang="en-US" sz="3800" b="1" dirty="0" smtClean="0"/>
              <a:t>The Brenner cell tumors are commonly solid and occur in women after the age of 50 years.</a:t>
            </a:r>
            <a:endParaRPr lang="en-US" sz="3800" b="1" dirty="0"/>
          </a:p>
          <a:p>
            <a:pPr algn="justLow">
              <a:buClr>
                <a:srgbClr val="FFFF00"/>
              </a:buClr>
              <a:buSzPct val="120000"/>
            </a:pPr>
            <a:r>
              <a:rPr lang="en-US" sz="3800" b="1" dirty="0" smtClean="0"/>
              <a:t>It is a small, smooth solid ovarian neoplasm, usually benign</a:t>
            </a:r>
            <a:r>
              <a:rPr lang="en-US" sz="3800" b="1" dirty="0"/>
              <a:t> </a:t>
            </a:r>
            <a:r>
              <a:rPr lang="en-US" sz="3800" b="1" dirty="0" smtClean="0"/>
              <a:t>and occasionally bilateral.</a:t>
            </a:r>
          </a:p>
          <a:p>
            <a:pPr algn="justLow">
              <a:buClr>
                <a:srgbClr val="FFFF00"/>
              </a:buClr>
              <a:buSzPct val="120000"/>
            </a:pPr>
            <a:r>
              <a:rPr lang="en-US" sz="3800" b="1" dirty="0" smtClean="0"/>
              <a:t>Treated by </a:t>
            </a:r>
            <a:r>
              <a:rPr lang="en-US" sz="3800" b="1" dirty="0" smtClean="0">
                <a:solidFill>
                  <a:srgbClr val="FFFF00"/>
                </a:solidFill>
                <a:latin typeface="Arial Black" pitchFamily="34" charset="0"/>
              </a:rPr>
              <a:t>local excision</a:t>
            </a:r>
            <a:r>
              <a:rPr lang="en-US" sz="3800" b="1" dirty="0" smtClean="0"/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9200"/>
            <a:ext cx="7286625" cy="44196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4425" y="5832902"/>
            <a:ext cx="8058150" cy="430887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</a:rPr>
              <a:t>Gross </a:t>
            </a:r>
            <a:r>
              <a:rPr lang="en-US" sz="2000" dirty="0">
                <a:latin typeface="Arial Black" pitchFamily="34" charset="0"/>
              </a:rPr>
              <a:t>appearance of a cut-open </a:t>
            </a:r>
            <a:r>
              <a:rPr lang="en-US" sz="2200" dirty="0">
                <a:solidFill>
                  <a:srgbClr val="FFFF00"/>
                </a:solidFill>
                <a:latin typeface="Arial Black" pitchFamily="34" charset="0"/>
              </a:rPr>
              <a:t>Brenner 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tumor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" y="609600"/>
            <a:ext cx="9686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3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2. </a:t>
            </a:r>
            <a:r>
              <a:rPr lang="en-US" sz="5300" u="sng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SEX CORD STROMAL </a:t>
            </a:r>
            <a:r>
              <a:rPr kumimoji="0" lang="en-US" sz="53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OVARIAN NEOPLASMS</a:t>
            </a:r>
            <a:endParaRPr kumimoji="0" lang="en-US" sz="53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60" y="2667000"/>
            <a:ext cx="9794081" cy="32766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</a:pPr>
            <a:r>
              <a:rPr lang="en-US" sz="3800" b="1" dirty="0" smtClean="0"/>
              <a:t>Hormone secreting tumors of the ovary.</a:t>
            </a:r>
          </a:p>
          <a:p>
            <a:pPr algn="justLow">
              <a:buClr>
                <a:srgbClr val="FFFF00"/>
              </a:buClr>
              <a:buSzPct val="120000"/>
            </a:pPr>
            <a:r>
              <a:rPr lang="en-US" sz="3800" b="1" dirty="0" smtClean="0"/>
              <a:t>These tumors include </a:t>
            </a:r>
            <a:r>
              <a:rPr lang="en-US" sz="3800" b="1" dirty="0" smtClean="0">
                <a:solidFill>
                  <a:srgbClr val="FFFF00"/>
                </a:solidFill>
                <a:latin typeface="Arial Black" pitchFamily="34" charset="0"/>
              </a:rPr>
              <a:t>fibromas</a:t>
            </a:r>
            <a:r>
              <a:rPr lang="en-US" sz="3800" b="1" dirty="0" smtClean="0">
                <a:latin typeface="Arial Black" pitchFamily="34" charset="0"/>
              </a:rPr>
              <a:t>, </a:t>
            </a:r>
            <a:r>
              <a:rPr lang="en-US" sz="3800" b="1" dirty="0" smtClean="0">
                <a:solidFill>
                  <a:srgbClr val="FFFF00"/>
                </a:solidFill>
                <a:latin typeface="Arial Black" pitchFamily="34" charset="0"/>
              </a:rPr>
              <a:t>granulosa-theca cell tumors</a:t>
            </a:r>
            <a:r>
              <a:rPr lang="en-US" sz="3800" b="1" dirty="0" smtClean="0">
                <a:latin typeface="Arial Black" pitchFamily="34" charset="0"/>
              </a:rPr>
              <a:t>, </a:t>
            </a:r>
            <a:r>
              <a:rPr lang="en-US" sz="3800" b="1" dirty="0" smtClean="0"/>
              <a:t>and</a:t>
            </a:r>
            <a:r>
              <a:rPr lang="en-US" sz="3800" b="1" dirty="0" smtClean="0">
                <a:latin typeface="Arial Black" pitchFamily="34" charset="0"/>
              </a:rPr>
              <a:t> </a:t>
            </a:r>
            <a:r>
              <a:rPr lang="en-US" sz="3800" b="1" dirty="0" smtClean="0">
                <a:solidFill>
                  <a:srgbClr val="FFFF00"/>
                </a:solidFill>
                <a:latin typeface="Arial Black" pitchFamily="34" charset="0"/>
              </a:rPr>
              <a:t>Sertoli-Leydig cell tumors </a:t>
            </a:r>
            <a:r>
              <a:rPr lang="en-US" sz="3800" b="1" dirty="0" smtClean="0"/>
              <a:t>(</a:t>
            </a:r>
            <a:r>
              <a:rPr lang="en-US" sz="3800" b="1" dirty="0" err="1" smtClean="0"/>
              <a:t>Arrheno–blastomas</a:t>
            </a:r>
            <a:r>
              <a:rPr lang="en-US" sz="3800" b="1" dirty="0" smtClean="0"/>
              <a:t> or </a:t>
            </a:r>
            <a:r>
              <a:rPr lang="en-US" sz="3800" b="1" dirty="0" err="1" smtClean="0"/>
              <a:t>androblastomas</a:t>
            </a:r>
            <a:r>
              <a:rPr lang="en-US" sz="3800" b="1" dirty="0" smtClean="0"/>
              <a:t>).</a:t>
            </a:r>
            <a:endParaRPr lang="en-US" sz="3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1450" y="457200"/>
            <a:ext cx="968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Granulosa–theca</a:t>
            </a:r>
            <a:r>
              <a:rPr kumimoji="0" lang="en-US" sz="4500" b="1" i="0" u="sng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 cell </a:t>
            </a:r>
            <a:r>
              <a:rPr kumimoji="0" lang="en-US" sz="4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tumor</a:t>
            </a:r>
            <a:endParaRPr kumimoji="0" lang="en-US" sz="45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744" y="1066800"/>
            <a:ext cx="9815513" cy="55626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2950" b="1" dirty="0" smtClean="0"/>
              <a:t>The </a:t>
            </a:r>
            <a:r>
              <a:rPr lang="en-US" sz="2950" b="1" dirty="0" err="1" smtClean="0"/>
              <a:t>granulosa</a:t>
            </a:r>
            <a:r>
              <a:rPr lang="en-US" sz="2950" b="1" dirty="0" smtClean="0"/>
              <a:t>-theca cell tumors are arising from ovarian </a:t>
            </a:r>
            <a:r>
              <a:rPr lang="en-US" sz="2950" b="1" dirty="0" err="1" smtClean="0"/>
              <a:t>granulosa</a:t>
            </a:r>
            <a:r>
              <a:rPr lang="en-US" sz="2950" b="1" dirty="0" smtClean="0"/>
              <a:t> cells, these tumors produce </a:t>
            </a:r>
            <a:r>
              <a:rPr lang="en-US" sz="2950" b="1" dirty="0" err="1" smtClean="0"/>
              <a:t>oestrogens</a:t>
            </a:r>
            <a:r>
              <a:rPr lang="en-US" sz="2950" b="1" dirty="0" smtClean="0"/>
              <a:t> and constitute 3% of all solid ovarian tumors.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endParaRPr lang="en-US" sz="295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2950" b="1" dirty="0" smtClean="0"/>
              <a:t>They occur in any age group, from birth on, but more commonly in the postmenopausal years.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endParaRPr lang="en-US" sz="295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2950" b="1" dirty="0" smtClean="0"/>
              <a:t>Promotes feminizing signs and symptoms, if arising before puberty produce precocious menarche, precocious </a:t>
            </a:r>
            <a:r>
              <a:rPr lang="en-US" sz="2950" b="1" dirty="0" err="1" smtClean="0"/>
              <a:t>thelarche</a:t>
            </a:r>
            <a:r>
              <a:rPr lang="en-US" sz="2950" b="1" dirty="0" smtClean="0"/>
              <a:t>, or </a:t>
            </a:r>
            <a:r>
              <a:rPr lang="en-US" sz="2950" b="1" dirty="0" err="1" smtClean="0"/>
              <a:t>premenarchal</a:t>
            </a:r>
            <a:r>
              <a:rPr lang="en-US" sz="2950" b="1" dirty="0" smtClean="0"/>
              <a:t> uterine bleeding during infancy and childhood (precocious sexual development).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381000"/>
            <a:ext cx="9944100" cy="62484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300" b="1" dirty="0" smtClean="0"/>
              <a:t>In the reproductive age, prolonged oestrogen stimulation results in cystic glandular hyperplasia and irregular and prolonged vaginal bleeding.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endParaRPr lang="en-US" sz="330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300" b="1" dirty="0" smtClean="0"/>
              <a:t>Postmenopausal bleeding may occur in older women with </a:t>
            </a:r>
            <a:r>
              <a:rPr lang="en-US" sz="3300" b="1" dirty="0" err="1" smtClean="0"/>
              <a:t>granulosa</a:t>
            </a:r>
            <a:r>
              <a:rPr lang="en-US" sz="3300" b="1" dirty="0" smtClean="0"/>
              <a:t>-theca cell tumors. If the tumor is </a:t>
            </a:r>
            <a:r>
              <a:rPr lang="en-US" sz="3300" b="1" dirty="0" err="1" smtClean="0"/>
              <a:t>histologically</a:t>
            </a:r>
            <a:r>
              <a:rPr lang="en-US" sz="3300" b="1" dirty="0" smtClean="0"/>
              <a:t> benign, the treatment is </a:t>
            </a:r>
            <a:r>
              <a:rPr lang="en-US" sz="3300" b="1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r>
              <a:rPr lang="en-US" sz="3300" b="1" dirty="0" err="1" smtClean="0">
                <a:solidFill>
                  <a:srgbClr val="FFFF00"/>
                </a:solidFill>
                <a:latin typeface="Arial Black" pitchFamily="34" charset="0"/>
              </a:rPr>
              <a:t>ophorectomy</a:t>
            </a:r>
            <a:r>
              <a:rPr lang="en-US" sz="3300" b="1" dirty="0" smtClean="0"/>
              <a:t>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endParaRPr lang="en-US" sz="330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300" b="1" dirty="0" smtClean="0"/>
              <a:t>If there is evidence of malignancy, </a:t>
            </a:r>
            <a:r>
              <a:rPr lang="en-US" sz="3300" b="1" dirty="0"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en-US" sz="3300" b="1" dirty="0" smtClean="0">
                <a:solidFill>
                  <a:srgbClr val="FFFF00"/>
                </a:solidFill>
                <a:latin typeface="Arial Black" pitchFamily="34" charset="0"/>
              </a:rPr>
              <a:t>elvic clearance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300" b="1" dirty="0" smtClean="0"/>
              <a:t>is indicated.</a:t>
            </a:r>
          </a:p>
          <a:p>
            <a:pPr algn="justLow">
              <a:buSzPct val="120000"/>
              <a:buNone/>
            </a:pPr>
            <a:endParaRPr lang="en-US" sz="33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cyst cyst\granulos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676400"/>
            <a:ext cx="4371975" cy="3962399"/>
          </a:xfrm>
          <a:prstGeom prst="rect">
            <a:avLst/>
          </a:prstGeom>
          <a:noFill/>
        </p:spPr>
      </p:pic>
      <p:pic>
        <p:nvPicPr>
          <p:cNvPr id="5125" name="Picture 5" descr="H:\cyst cyst\granulosa theca 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50" y="1676400"/>
            <a:ext cx="4543425" cy="39243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852613" y="914400"/>
            <a:ext cx="6581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Granulosa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–theca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cell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tumor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1450" y="304800"/>
            <a:ext cx="9429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600" b="1" u="sng" dirty="0" smtClean="0">
                <a:solidFill>
                  <a:srgbClr val="FFFF00"/>
                </a:solidFill>
                <a:latin typeface="Cooper Black" pitchFamily="18" charset="0"/>
              </a:rPr>
              <a:t>Sertoli-Leydig  cell  tumor 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(</a:t>
            </a:r>
            <a:r>
              <a:rPr lang="en-US" sz="3200" b="1" dirty="0" err="1" smtClean="0">
                <a:solidFill>
                  <a:srgbClr val="FFFF00"/>
                </a:solidFill>
                <a:latin typeface="+mj-lt"/>
              </a:rPr>
              <a:t>arrheno-blastomas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 or </a:t>
            </a:r>
            <a:r>
              <a:rPr lang="en-US" sz="3200" b="1" dirty="0" err="1" smtClean="0">
                <a:solidFill>
                  <a:srgbClr val="FFFF00"/>
                </a:solidFill>
                <a:latin typeface="+mj-lt"/>
              </a:rPr>
              <a:t>androblastomas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)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</a:rPr>
              <a:t> 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1371600"/>
            <a:ext cx="9944100" cy="52578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Androgen secreting tumor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Less frequent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It generally occurs in women under 30 years of age.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These tumors are comprised of Sertoli cells which are normally found in testes and </a:t>
            </a:r>
            <a:r>
              <a:rPr lang="en-US" sz="3000" b="1" dirty="0" err="1" smtClean="0"/>
              <a:t>Leydig</a:t>
            </a:r>
            <a:r>
              <a:rPr lang="en-US" sz="3000" b="1" dirty="0" smtClean="0"/>
              <a:t> cells which secrete testosterone.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The clinical manifestations include the onset of amenorrhea, loss of breast tissue, virilizing effects, such as hirsutism, deepening of the voice, clitoromegaly, and a defeminizing change in body habitus to a muscular build.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cyst cyst\Sertoli-Figur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981200"/>
            <a:ext cx="5915025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43013" y="5921514"/>
            <a:ext cx="7800975" cy="707886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</a:rPr>
              <a:t>The surgical excised specimen of the ovarian mass measuring 17 x 15 x 8.2 cm.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228600"/>
            <a:ext cx="9686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>
                <a:latin typeface="+mn-lt"/>
              </a:rPr>
              <a:t>Diagnosis is by the </a:t>
            </a:r>
            <a:r>
              <a:rPr lang="en-US" sz="3000" b="1" dirty="0" smtClean="0">
                <a:solidFill>
                  <a:srgbClr val="FFFF00"/>
                </a:solidFill>
                <a:latin typeface="Arial Black" pitchFamily="34" charset="0"/>
              </a:rPr>
              <a:t>exclusion</a:t>
            </a:r>
            <a:r>
              <a:rPr lang="en-US" sz="30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000" b="1" dirty="0" smtClean="0">
                <a:latin typeface="+mn-lt"/>
              </a:rPr>
              <a:t>of virilizing adrenal tumors and the </a:t>
            </a:r>
            <a:r>
              <a:rPr lang="en-US" sz="3000" b="1" dirty="0" smtClean="0">
                <a:solidFill>
                  <a:srgbClr val="FFFF00"/>
                </a:solidFill>
                <a:latin typeface="Arial Black" pitchFamily="34" charset="0"/>
              </a:rPr>
              <a:t>identification</a:t>
            </a:r>
            <a:r>
              <a:rPr lang="en-US" sz="3000" b="1" dirty="0" smtClean="0">
                <a:latin typeface="+mn-lt"/>
              </a:rPr>
              <a:t> of a tumor in one ovary.</a:t>
            </a:r>
            <a:endParaRPr lang="en-US" sz="300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000" b="1" dirty="0" smtClean="0"/>
              <a:t>Treatment is by </a:t>
            </a:r>
            <a:r>
              <a:rPr lang="en-US" sz="3000" b="1" dirty="0" smtClean="0">
                <a:solidFill>
                  <a:srgbClr val="FFFF00"/>
                </a:solidFill>
              </a:rPr>
              <a:t>the </a:t>
            </a:r>
            <a:r>
              <a:rPr lang="en-US" sz="3000" b="1" dirty="0" smtClean="0">
                <a:solidFill>
                  <a:srgbClr val="FFFF00"/>
                </a:solidFill>
                <a:latin typeface="Arial Black" pitchFamily="34" charset="0"/>
              </a:rPr>
              <a:t>excision of the affected ovary</a:t>
            </a:r>
            <a:r>
              <a:rPr lang="en-US" sz="3000" b="1" dirty="0" smtClean="0"/>
              <a:t>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145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Ovarian  fibroma 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8" y="1219200"/>
            <a:ext cx="10029825" cy="53340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200" b="1" dirty="0" smtClean="0"/>
              <a:t>A solid, encapsulated, smooth-surfaced tumor made up of interlacing bundles of </a:t>
            </a:r>
            <a:r>
              <a:rPr lang="en-US" sz="3200" b="1" dirty="0" err="1" smtClean="0"/>
              <a:t>fibrocytes</a:t>
            </a:r>
            <a:r>
              <a:rPr lang="en-US" sz="3200" b="1" dirty="0" smtClean="0"/>
              <a:t>. It is not hormonally active.</a:t>
            </a:r>
          </a:p>
          <a:p>
            <a:pPr algn="justLow">
              <a:buClr>
                <a:srgbClr val="FFFF00"/>
              </a:buClr>
              <a:buSzPct val="120000"/>
              <a:buNone/>
            </a:pPr>
            <a:endParaRPr lang="en-US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200" b="1" dirty="0" smtClean="0"/>
              <a:t>It is associated with </a:t>
            </a:r>
            <a:r>
              <a:rPr lang="en-US" sz="3200" b="1" dirty="0" err="1" smtClean="0"/>
              <a:t>ascites</a:t>
            </a:r>
            <a:r>
              <a:rPr lang="en-US" sz="3200" b="1" dirty="0" smtClean="0"/>
              <a:t> caused by the transudation of fluid from the ovarian fibroid. The flow of this ascitic fluid through the </a:t>
            </a:r>
            <a:r>
              <a:rPr lang="en-US" sz="3200" b="1" dirty="0" err="1" smtClean="0"/>
              <a:t>transdiaphragmatic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lymphatics</a:t>
            </a:r>
            <a:r>
              <a:rPr lang="en-US" sz="3200" b="1" dirty="0" smtClean="0"/>
              <a:t> into the right pleural cavity may result in </a:t>
            </a:r>
            <a:r>
              <a:rPr lang="en-US" sz="3250" b="1" dirty="0" smtClean="0">
                <a:solidFill>
                  <a:srgbClr val="FFFF00"/>
                </a:solidFill>
                <a:latin typeface="Arial Black" pitchFamily="34" charset="0"/>
              </a:rPr>
              <a:t>Meigs' syndrome</a:t>
            </a:r>
            <a:r>
              <a:rPr lang="en-US" sz="3250" b="1" dirty="0" smtClean="0"/>
              <a:t> 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ascites</a:t>
            </a:r>
            <a:r>
              <a:rPr lang="en-US" sz="3200" b="1" dirty="0" smtClean="0"/>
              <a:t> and hydrothorax in association with an ovarian fibroma).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0287000" cy="685800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Cooper Black" pitchFamily="18" charset="0"/>
              </a:rPr>
              <a:t>DIFFERENTIAL DIAGNOSIS OF OVARIAN MASSES</a:t>
            </a:r>
            <a:endParaRPr lang="en-US" sz="30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52500" y="1219201"/>
          <a:ext cx="8382000" cy="5520342"/>
        </p:xfrm>
        <a:graphic>
          <a:graphicData uri="http://schemas.openxmlformats.org/drawingml/2006/table">
            <a:tbl>
              <a:tblPr/>
              <a:tblGrid>
                <a:gridCol w="3819645"/>
                <a:gridCol w="4562355"/>
              </a:tblGrid>
              <a:tr h="533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u="sng" dirty="0">
                          <a:solidFill>
                            <a:srgbClr val="FFFF00"/>
                          </a:solidFill>
                          <a:latin typeface="Arial Black"/>
                          <a:ea typeface="Calibri"/>
                          <a:cs typeface="Arial"/>
                        </a:rPr>
                        <a:t>Pathogenesis</a:t>
                      </a:r>
                      <a:endParaRPr lang="en-US" sz="25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u="sng" dirty="0">
                          <a:solidFill>
                            <a:srgbClr val="FFFF00"/>
                          </a:solidFill>
                          <a:latin typeface="Arial Black"/>
                          <a:ea typeface="Calibri"/>
                          <a:cs typeface="Arial"/>
                        </a:rPr>
                        <a:t>Specific Type</a:t>
                      </a:r>
                      <a:endParaRPr lang="en-US" sz="25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Berlin Sans FB Demi"/>
                          <a:ea typeface="Arial Unicode MS"/>
                          <a:cs typeface="Arial"/>
                        </a:rPr>
                        <a:t>Functional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Follicular cysts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Lutein cysts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Polycystic ovaries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380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Berlin Sans FB Demi"/>
                          <a:ea typeface="Arial Unicode MS"/>
                          <a:cs typeface="Arial"/>
                        </a:rPr>
                        <a:t>Inflammatory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Salpingo-oophoritis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Pyogenic oophoritis-puerperal, abortal, or related to an intrauterine device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Granulomatous oophoritis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584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Berlin Sans FB Demi"/>
                          <a:ea typeface="Arial Unicode MS"/>
                          <a:cs typeface="Arial"/>
                        </a:rPr>
                        <a:t>Metaplastic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Endometriomas</a:t>
                      </a: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584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Berlin Sans FB Demi"/>
                          <a:ea typeface="Calibri"/>
                          <a:cs typeface="Arial"/>
                        </a:rPr>
                        <a:t>Neoplastic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Premenarchal years-10% are malignant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latin typeface="Arial Black"/>
                        <a:ea typeface="Calibri"/>
                        <a:cs typeface="Arial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Menstruating years-15% are malignant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Postmenopausal years-50% are malignant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3599" marR="535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219200"/>
            <a:ext cx="6686550" cy="434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68116" y="5680502"/>
            <a:ext cx="6150769" cy="430887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</a:rPr>
              <a:t>Gross </a:t>
            </a:r>
            <a:r>
              <a:rPr lang="en-US" sz="2000" dirty="0">
                <a:latin typeface="Arial Black" pitchFamily="34" charset="0"/>
              </a:rPr>
              <a:t>appearance of an </a:t>
            </a:r>
            <a:r>
              <a:rPr lang="en-US" sz="2200" dirty="0">
                <a:solidFill>
                  <a:srgbClr val="FFFF00"/>
                </a:solidFill>
                <a:latin typeface="Arial Black" pitchFamily="34" charset="0"/>
              </a:rPr>
              <a:t>ovarian 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fibroma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" y="1524000"/>
            <a:ext cx="9329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5400" b="1" noProof="0" dirty="0" smtClean="0">
                <a:solidFill>
                  <a:srgbClr val="FFFF00"/>
                </a:solidFill>
                <a:latin typeface="Arial Black" pitchFamily="34" charset="0"/>
              </a:rPr>
              <a:t>3. </a:t>
            </a:r>
            <a:r>
              <a:rPr lang="en-US" sz="5400" b="1" u="sng" noProof="0" dirty="0" smtClean="0">
                <a:solidFill>
                  <a:srgbClr val="FFFF00"/>
                </a:solidFill>
                <a:latin typeface="Arial Black" pitchFamily="34" charset="0"/>
              </a:rPr>
              <a:t>GERM CELL TUMORS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2667000"/>
            <a:ext cx="9515475" cy="28956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5100" b="1" dirty="0" smtClean="0"/>
              <a:t>Tumors of germ cell origin may replicate stages resembling the early embryo.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" y="190500"/>
            <a:ext cx="9906000" cy="6477000"/>
          </a:xfrm>
        </p:spPr>
        <p:txBody>
          <a:bodyPr/>
          <a:lstStyle/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950" b="1" dirty="0" smtClean="0"/>
              <a:t>Germ cell neoplasms can occur at any age.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950" b="1" dirty="0" smtClean="0"/>
              <a:t>12–15% of true ovarian </a:t>
            </a:r>
            <a:r>
              <a:rPr lang="en-US" sz="3950" b="1" dirty="0" err="1" smtClean="0"/>
              <a:t>neoplasms</a:t>
            </a:r>
            <a:r>
              <a:rPr lang="en-US" sz="3950" b="1" dirty="0" smtClean="0"/>
              <a:t>.</a:t>
            </a:r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950" b="1" dirty="0" smtClean="0"/>
              <a:t>They make up about 60% of ovarian neoplasms occurring in infants and children.</a:t>
            </a:r>
            <a:endParaRPr lang="en-US" sz="3950" b="1" dirty="0"/>
          </a:p>
          <a:p>
            <a:pPr algn="justLow">
              <a:buClr>
                <a:srgbClr val="FFFF00"/>
              </a:buClr>
              <a:buSzPct val="120000"/>
              <a:buFont typeface="Arial" pitchFamily="34" charset="0"/>
              <a:buChar char="•"/>
            </a:pPr>
            <a:r>
              <a:rPr lang="en-US" sz="3950" b="1" dirty="0" smtClean="0"/>
              <a:t>The most common ovarian neoplasm is the </a:t>
            </a:r>
            <a:r>
              <a:rPr lang="en-US" sz="3950" b="1" u="sng" dirty="0">
                <a:solidFill>
                  <a:srgbClr val="FFFF00"/>
                </a:solidFill>
                <a:latin typeface="Arial Black" pitchFamily="34" charset="0"/>
              </a:rPr>
              <a:t>B</a:t>
            </a:r>
            <a:r>
              <a:rPr lang="en-US" sz="3950" b="1" u="sng" dirty="0" smtClean="0">
                <a:solidFill>
                  <a:srgbClr val="FFFF00"/>
                </a:solidFill>
                <a:latin typeface="Arial Black" pitchFamily="34" charset="0"/>
              </a:rPr>
              <a:t>enign cystic teratoma</a:t>
            </a:r>
            <a:r>
              <a:rPr lang="en-US" sz="3950" b="1" dirty="0" smtClean="0"/>
              <a:t>, a germ cell tumor that can take on a great variety of forms, with virtually all adult tissues being represented within the mass. </a:t>
            </a:r>
          </a:p>
          <a:p>
            <a:pPr algn="justLow">
              <a:buSzPct val="120000"/>
              <a:buFont typeface="Arial" pitchFamily="34" charset="0"/>
              <a:buChar char="•"/>
            </a:pPr>
            <a:endParaRPr lang="en-US" sz="395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066800"/>
            <a:ext cx="9858375" cy="5715000"/>
          </a:xfrm>
        </p:spPr>
        <p:txBody>
          <a:bodyPr/>
          <a:lstStyle/>
          <a:p>
            <a:pPr algn="just">
              <a:buClr>
                <a:srgbClr val="FFFF00"/>
              </a:buClr>
            </a:pPr>
            <a:r>
              <a:rPr lang="en-US" sz="2850" b="1" dirty="0" smtClean="0"/>
              <a:t>Commonly referred to as a </a:t>
            </a:r>
            <a:r>
              <a:rPr lang="en-US" sz="2850" b="1" i="1" u="sng" dirty="0" smtClean="0">
                <a:solidFill>
                  <a:srgbClr val="FFFF00"/>
                </a:solidFill>
                <a:latin typeface="Arial Black" pitchFamily="34" charset="0"/>
              </a:rPr>
              <a:t>Dermoid cysts</a:t>
            </a:r>
            <a:r>
              <a:rPr lang="en-US" sz="2850" b="1" i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50" b="1" dirty="0" smtClean="0"/>
              <a:t>which are the commonest solid ovarian neoplasm found in young women.</a:t>
            </a:r>
            <a:endParaRPr lang="en-US" sz="2850" b="1" dirty="0">
              <a:latin typeface="+mj-lt"/>
            </a:endParaRPr>
          </a:p>
          <a:p>
            <a:pPr algn="just">
              <a:buClr>
                <a:srgbClr val="FFFF00"/>
              </a:buClr>
            </a:pPr>
            <a:r>
              <a:rPr lang="en-US" sz="2850" b="1" dirty="0" smtClean="0"/>
              <a:t>Is composed primarily of </a:t>
            </a:r>
            <a:r>
              <a:rPr lang="en-US" sz="2850" b="1" dirty="0" err="1" smtClean="0"/>
              <a:t>ectodermal</a:t>
            </a:r>
            <a:r>
              <a:rPr lang="en-US" sz="2850" b="1" dirty="0" smtClean="0"/>
              <a:t> tissue (such as sweat and sebaceous glands, hair follicles, and teeth), with some </a:t>
            </a:r>
            <a:r>
              <a:rPr lang="en-US" sz="2850" b="1" dirty="0" err="1" smtClean="0"/>
              <a:t>mesodermal</a:t>
            </a:r>
            <a:r>
              <a:rPr lang="en-US" sz="2850" b="1" dirty="0" smtClean="0"/>
              <a:t> and rarely </a:t>
            </a:r>
            <a:r>
              <a:rPr lang="en-US" sz="2850" b="1" dirty="0" err="1" smtClean="0"/>
              <a:t>endodermal</a:t>
            </a:r>
            <a:r>
              <a:rPr lang="en-US" sz="2850" b="1" dirty="0" smtClean="0"/>
              <a:t> elements.</a:t>
            </a:r>
          </a:p>
          <a:p>
            <a:pPr algn="just">
              <a:buClr>
                <a:srgbClr val="FFFF00"/>
              </a:buClr>
            </a:pPr>
            <a:r>
              <a:rPr lang="en-US" sz="2850" b="1" dirty="0" smtClean="0"/>
              <a:t>Commonly asymptomatic unless they undergo torsion or rupture and releases sebaceous material that causes chemical peritonitis.</a:t>
            </a:r>
          </a:p>
          <a:p>
            <a:pPr algn="just">
              <a:buClr>
                <a:srgbClr val="FFFF00"/>
              </a:buClr>
            </a:pPr>
            <a:r>
              <a:rPr lang="en-US" sz="2850" b="1" dirty="0" err="1" smtClean="0"/>
              <a:t>Dermoid</a:t>
            </a:r>
            <a:r>
              <a:rPr lang="en-US" sz="2850" b="1" dirty="0" smtClean="0"/>
              <a:t> cysts are bilateral in 12% of cases, and becomes malignant in approximately 2%.</a:t>
            </a:r>
          </a:p>
          <a:p>
            <a:pPr algn="just">
              <a:buClr>
                <a:srgbClr val="FFFF00"/>
              </a:buClr>
            </a:pPr>
            <a:r>
              <a:rPr lang="en-US" sz="2850" b="1" dirty="0" smtClean="0"/>
              <a:t>Treatment: </a:t>
            </a:r>
            <a:r>
              <a:rPr lang="en-US" sz="3000" b="1" dirty="0">
                <a:solidFill>
                  <a:srgbClr val="FFFF00"/>
                </a:solidFill>
                <a:latin typeface="Arial Black" pitchFamily="34" charset="0"/>
              </a:rPr>
              <a:t>E</a:t>
            </a:r>
            <a:r>
              <a:rPr lang="en-US" sz="3000" b="1" dirty="0" smtClean="0">
                <a:solidFill>
                  <a:srgbClr val="FFFF00"/>
                </a:solidFill>
                <a:latin typeface="Arial Black" pitchFamily="34" charset="0"/>
              </a:rPr>
              <a:t>xcision</a:t>
            </a:r>
            <a:r>
              <a:rPr lang="en-US" sz="2850" b="1" dirty="0" smtClean="0">
                <a:latin typeface="Arial Black" pitchFamily="34" charset="0"/>
              </a:rPr>
              <a:t> </a:t>
            </a:r>
            <a:r>
              <a:rPr lang="en-US" sz="2850" b="1" dirty="0" smtClean="0"/>
              <a:t>of the dermoid cyst </a:t>
            </a:r>
            <a:endParaRPr lang="en-US" sz="2850" b="1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647700" y="228600"/>
            <a:ext cx="843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</a:rPr>
              <a:t>Benign  cystic  teratoma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528" y="1219200"/>
            <a:ext cx="69919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71600" y="5572036"/>
            <a:ext cx="7543800" cy="738664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dirty="0" smtClean="0">
                <a:latin typeface="Arial Black" pitchFamily="34" charset="0"/>
              </a:rPr>
              <a:t>Gross </a:t>
            </a:r>
            <a:r>
              <a:rPr lang="en-US" sz="2000" dirty="0">
                <a:latin typeface="Arial Black" pitchFamily="34" charset="0"/>
              </a:rPr>
              <a:t>appearance of a cut-open </a:t>
            </a:r>
            <a:r>
              <a:rPr lang="en-US" sz="2200" dirty="0">
                <a:solidFill>
                  <a:srgbClr val="FFFF00"/>
                </a:solidFill>
                <a:latin typeface="Arial Black" pitchFamily="34" charset="0"/>
              </a:rPr>
              <a:t>dermoid cyst</a:t>
            </a:r>
            <a:r>
              <a:rPr lang="en-US" sz="2000" dirty="0">
                <a:latin typeface="Arial Black" pitchFamily="34" charset="0"/>
              </a:rPr>
              <a:t>. </a:t>
            </a:r>
            <a:endParaRPr lang="en-US" sz="2000" dirty="0" smtClean="0">
              <a:latin typeface="Arial Black" pitchFamily="34" charset="0"/>
            </a:endParaRPr>
          </a:p>
          <a:p>
            <a:pPr algn="ctr" eaLnBrk="0" hangingPunct="0"/>
            <a:r>
              <a:rPr lang="en-US" sz="2000" dirty="0" smtClean="0">
                <a:latin typeface="Arial Black" pitchFamily="34" charset="0"/>
              </a:rPr>
              <a:t>Note </a:t>
            </a:r>
            <a:r>
              <a:rPr lang="en-US" sz="2000" dirty="0">
                <a:latin typeface="Arial Black" pitchFamily="34" charset="0"/>
              </a:rPr>
              <a:t>the presence of hair-bearing skin.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371600"/>
            <a:ext cx="7458075" cy="41148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42975" y="5602069"/>
            <a:ext cx="8401050" cy="73866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Bimanual examination </a:t>
            </a:r>
            <a:r>
              <a:rPr lang="en-US" sz="2000" dirty="0" smtClean="0">
                <a:latin typeface="Arial Black" pitchFamily="34" charset="0"/>
              </a:rPr>
              <a:t>involves palpating the organs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 between both hand.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5143500" cy="609600"/>
          </a:xfrm>
        </p:spPr>
        <p:txBody>
          <a:bodyPr/>
          <a:lstStyle/>
          <a:p>
            <a:r>
              <a:rPr lang="en-US" sz="4900" b="1" dirty="0" smtClean="0">
                <a:solidFill>
                  <a:srgbClr val="FFFF00"/>
                </a:solidFill>
                <a:latin typeface="Cooper Black" pitchFamily="18" charset="0"/>
              </a:rPr>
              <a:t>Investigation  </a:t>
            </a:r>
            <a:endParaRPr lang="en-US" sz="49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90600"/>
            <a:ext cx="9315450" cy="48768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5000" b="1" dirty="0" smtClean="0"/>
              <a:t>Pelvic ultrasonography</a:t>
            </a:r>
            <a:endParaRPr lang="en-US" sz="5000" b="1" dirty="0"/>
          </a:p>
          <a:p>
            <a:pPr algn="justLow">
              <a:buClr>
                <a:srgbClr val="FFFF00"/>
              </a:buClr>
            </a:pPr>
            <a:r>
              <a:rPr lang="en-US" sz="5000" b="1" dirty="0" smtClean="0"/>
              <a:t>Tumor markers</a:t>
            </a:r>
            <a:r>
              <a:rPr lang="en-US" sz="4700" b="1" dirty="0" smtClean="0"/>
              <a:t>, </a:t>
            </a:r>
            <a:r>
              <a:rPr lang="en-US" sz="4000" b="1" dirty="0" smtClean="0"/>
              <a:t>such as   Serum CA 125,  may help to distinguish between benign and malignant masses</a:t>
            </a:r>
          </a:p>
          <a:p>
            <a:pPr algn="justLow">
              <a:buClr>
                <a:srgbClr val="FFFF00"/>
              </a:buClr>
            </a:pPr>
            <a:r>
              <a:rPr lang="en-US" sz="5000" b="1" dirty="0" smtClean="0"/>
              <a:t>Laparoscopy</a:t>
            </a:r>
            <a:endParaRPr lang="en-US" sz="5000" b="1" dirty="0"/>
          </a:p>
          <a:p>
            <a:pPr algn="justLow">
              <a:buClr>
                <a:srgbClr val="FFFF00"/>
              </a:buClr>
            </a:pPr>
            <a:r>
              <a:rPr lang="en-US" sz="5000" b="1" dirty="0" smtClean="0"/>
              <a:t>Laparotomy </a:t>
            </a:r>
          </a:p>
          <a:p>
            <a:pPr algn="justLow"/>
            <a:endParaRPr lang="en-US" sz="47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066800"/>
            <a:ext cx="9515475" cy="518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50394" y="457200"/>
            <a:ext cx="398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Serum CA 125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58333207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28624" y="685800"/>
            <a:ext cx="4410075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H:\cyst cyst\investigation\lapa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0" y="3352800"/>
            <a:ext cx="4286250" cy="315277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762000"/>
            <a:ext cx="4714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" y="3810000"/>
            <a:ext cx="48434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7962" y="381000"/>
            <a:ext cx="2357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Laparoscopy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50" y="304800"/>
            <a:ext cx="2828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Ultrasonography</a:t>
            </a:r>
            <a:endParaRPr lang="en-US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990600"/>
            <a:ext cx="9458325" cy="54864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4000" b="1" dirty="0"/>
              <a:t>S</a:t>
            </a:r>
            <a:r>
              <a:rPr lang="en-US" sz="4000" b="1" dirty="0" smtClean="0"/>
              <a:t>urgical exploration and pathologic examination</a:t>
            </a:r>
          </a:p>
          <a:p>
            <a:pPr algn="justLow">
              <a:buClr>
                <a:srgbClr val="FFFF00"/>
              </a:buClr>
            </a:pPr>
            <a:endParaRPr lang="en-US" sz="4000" b="1" dirty="0"/>
          </a:p>
          <a:p>
            <a:pPr algn="justLow">
              <a:buClr>
                <a:srgbClr val="FFFF00"/>
              </a:buClr>
            </a:pPr>
            <a:r>
              <a:rPr lang="en-US" sz="4000" b="1" dirty="0" smtClean="0"/>
              <a:t>Laparotomy</a:t>
            </a:r>
          </a:p>
          <a:p>
            <a:pPr algn="justLow">
              <a:buClr>
                <a:srgbClr val="FFFF00"/>
              </a:buClr>
            </a:pPr>
            <a:endParaRPr lang="en-US" sz="4000" b="1" dirty="0"/>
          </a:p>
          <a:p>
            <a:pPr algn="justLow">
              <a:buClr>
                <a:srgbClr val="FFFF00"/>
              </a:buClr>
            </a:pPr>
            <a:r>
              <a:rPr lang="en-US" sz="4000" b="1" dirty="0" smtClean="0"/>
              <a:t>Cytologic examination. A </a:t>
            </a:r>
            <a:r>
              <a:rPr lang="en-US" sz="4000" b="1" i="1" dirty="0" smtClean="0">
                <a:solidFill>
                  <a:srgbClr val="FFFF00"/>
                </a:solidFill>
              </a:rPr>
              <a:t>frozen-section histologic diagnosis</a:t>
            </a:r>
            <a:r>
              <a:rPr lang="en-US" sz="4000" b="1" dirty="0" smtClean="0"/>
              <a:t> should be obtained intraoperatively to exclude malignancy. </a:t>
            </a:r>
          </a:p>
          <a:p>
            <a:pPr algn="justLow"/>
            <a:endParaRPr lang="en-US" sz="4000" b="1" dirty="0" smtClean="0"/>
          </a:p>
          <a:p>
            <a:pPr algn="justLow"/>
            <a:endParaRPr lang="en-US" sz="40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886325" cy="609600"/>
          </a:xfrm>
        </p:spPr>
        <p:txBody>
          <a:bodyPr/>
          <a:lstStyle/>
          <a:p>
            <a:r>
              <a:rPr lang="en-US" sz="4900" b="1" dirty="0" smtClean="0">
                <a:solidFill>
                  <a:srgbClr val="FFFF00"/>
                </a:solidFill>
                <a:latin typeface="Arial Black" pitchFamily="34" charset="0"/>
              </a:rPr>
              <a:t>Management  </a:t>
            </a:r>
            <a:endParaRPr lang="en-US" sz="49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70104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oper Black" pitchFamily="18" charset="0"/>
              </a:rPr>
              <a:t>Benign Ovarian Tumors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0" y="762000"/>
            <a:ext cx="9258300" cy="5791200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rial Black" pitchFamily="34" charset="0"/>
              </a:rPr>
              <a:t>Presentation:</a:t>
            </a:r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Asymptomatic</a:t>
            </a:r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Pain</a:t>
            </a:r>
            <a:endParaRPr lang="en-US" sz="4000" b="1" dirty="0"/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Abdominal swelling</a:t>
            </a:r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Pressure effects</a:t>
            </a:r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Menstrual disturbances</a:t>
            </a:r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Hormonal effects</a:t>
            </a:r>
          </a:p>
          <a:p>
            <a:pPr lvl="1" algn="justLow">
              <a:buClr>
                <a:srgbClr val="FFFF00"/>
              </a:buClr>
              <a:buSzPct val="130000"/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Abnormal cervical smear</a:t>
            </a:r>
          </a:p>
          <a:p>
            <a:pPr algn="justLow"/>
            <a:endParaRPr lang="en-US" sz="36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609600"/>
            <a:ext cx="9858375" cy="5638800"/>
          </a:xfrm>
        </p:spPr>
        <p:txBody>
          <a:bodyPr/>
          <a:lstStyle/>
          <a:p>
            <a:pPr algn="just">
              <a:buClr>
                <a:srgbClr val="FFFF00"/>
              </a:buClr>
            </a:pPr>
            <a:r>
              <a:rPr lang="en-US" sz="3300" b="1" dirty="0" smtClean="0"/>
              <a:t>The definitive treatment will depend on the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type of neoplasm, the patient's age, and her desire for future childbearing</a:t>
            </a:r>
            <a:r>
              <a:rPr lang="en-US" sz="3500" b="1" dirty="0" smtClean="0"/>
              <a:t>.</a:t>
            </a:r>
          </a:p>
          <a:p>
            <a:pPr algn="just">
              <a:buNone/>
            </a:pPr>
            <a:endParaRPr lang="en-US" sz="3500" b="1" dirty="0">
              <a:solidFill>
                <a:srgbClr val="FFFF00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3300" b="1" dirty="0" smtClean="0"/>
              <a:t>Benign epithelial ovarian neoplasms are generally treated by </a:t>
            </a:r>
            <a:r>
              <a:rPr lang="en-US" sz="3500" b="1" dirty="0" smtClean="0">
                <a:solidFill>
                  <a:srgbClr val="FFFF00"/>
                </a:solidFill>
                <a:latin typeface="Arial Black" pitchFamily="34" charset="0"/>
              </a:rPr>
              <a:t>Unilateral Salpingo-oophorectomy</a:t>
            </a:r>
            <a:r>
              <a:rPr lang="en-US" sz="3300" dirty="0" smtClean="0">
                <a:latin typeface="Arial Black" pitchFamily="34" charset="0"/>
              </a:rPr>
              <a:t>.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just"/>
            <a:endParaRPr lang="en-US" sz="3200" b="1" dirty="0" smtClean="0"/>
          </a:p>
          <a:p>
            <a:pPr algn="just">
              <a:buClr>
                <a:srgbClr val="FFFF00"/>
              </a:buClr>
            </a:pPr>
            <a:r>
              <a:rPr lang="en-US" sz="3300" b="1" dirty="0" smtClean="0"/>
              <a:t>The contralateral ovary must be carefully inspected to exclude a bilateral lesion. </a:t>
            </a:r>
          </a:p>
          <a:p>
            <a:pPr algn="just"/>
            <a:endParaRPr lang="en-US" sz="32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20" y="685800"/>
            <a:ext cx="9491960" cy="54864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3700" b="1" dirty="0" smtClean="0"/>
              <a:t>If the patient is young and nulliparous, the ovarian neoplasm is unilocular, and there are no excrescences within the cyst, an </a:t>
            </a:r>
            <a:r>
              <a:rPr lang="en-US" sz="3700" b="1" dirty="0" smtClean="0">
                <a:solidFill>
                  <a:srgbClr val="FFFF00"/>
                </a:solidFill>
                <a:latin typeface="Arial Black" pitchFamily="34" charset="0"/>
              </a:rPr>
              <a:t>Ovarian Cystectomy </a:t>
            </a:r>
            <a:r>
              <a:rPr lang="en-US" sz="3700" b="1" dirty="0" smtClean="0"/>
              <a:t>with preservation of the ovary may be performed.</a:t>
            </a:r>
            <a:endParaRPr lang="en-US" sz="3700" b="1" dirty="0"/>
          </a:p>
          <a:p>
            <a:pPr algn="justLow">
              <a:buClr>
                <a:srgbClr val="FFFF00"/>
              </a:buClr>
            </a:pPr>
            <a:endParaRPr lang="en-US" sz="3700" b="1" dirty="0" smtClean="0"/>
          </a:p>
          <a:p>
            <a:pPr algn="justLow">
              <a:buClr>
                <a:srgbClr val="FFFF00"/>
              </a:buClr>
            </a:pPr>
            <a:r>
              <a:rPr lang="en-US" sz="3700" b="1" dirty="0" smtClean="0"/>
              <a:t>In an  older   woman, a </a:t>
            </a:r>
            <a:r>
              <a:rPr lang="en-US" sz="3700" b="1" dirty="0" smtClean="0">
                <a:solidFill>
                  <a:srgbClr val="FFFF00"/>
                </a:solidFill>
                <a:latin typeface="Arial Black" pitchFamily="34" charset="0"/>
              </a:rPr>
              <a:t>Total Abdominal Hysterectomy</a:t>
            </a:r>
            <a:r>
              <a:rPr lang="en-US" sz="37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700" b="1" dirty="0" smtClean="0"/>
              <a:t>and </a:t>
            </a:r>
            <a:r>
              <a:rPr lang="en-US" sz="3700" b="1" dirty="0" smtClean="0">
                <a:solidFill>
                  <a:srgbClr val="FFFF00"/>
                </a:solidFill>
                <a:latin typeface="Arial Black" pitchFamily="34" charset="0"/>
              </a:rPr>
              <a:t>Bilateral Salpingo-</a:t>
            </a:r>
            <a:r>
              <a:rPr lang="en-US" sz="3700" b="1" dirty="0" err="1" smtClean="0">
                <a:solidFill>
                  <a:srgbClr val="FFFF00"/>
                </a:solidFill>
                <a:latin typeface="Arial Black" pitchFamily="34" charset="0"/>
              </a:rPr>
              <a:t>oophorectomy</a:t>
            </a:r>
            <a:r>
              <a:rPr lang="en-US" sz="3700" b="1" dirty="0" smtClean="0"/>
              <a:t>.</a:t>
            </a:r>
          </a:p>
          <a:p>
            <a:endParaRPr lang="en-US" sz="3700" b="1" dirty="0" smtClean="0"/>
          </a:p>
          <a:p>
            <a:endParaRPr lang="en-US" sz="37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8606" y="609600"/>
            <a:ext cx="9729788" cy="56388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3400" b="1" dirty="0" smtClean="0"/>
              <a:t>Stromal cell neoplasms of the ovary are generally treated by </a:t>
            </a:r>
            <a:r>
              <a:rPr lang="en-US" sz="3500" b="1" dirty="0" smtClean="0">
                <a:solidFill>
                  <a:srgbClr val="FFFF00"/>
                </a:solidFill>
                <a:latin typeface="Arial Black" pitchFamily="34" charset="0"/>
              </a:rPr>
              <a:t>Unilateral </a:t>
            </a:r>
            <a:r>
              <a:rPr lang="en-US" sz="3500" b="1" dirty="0" err="1" smtClean="0">
                <a:solidFill>
                  <a:srgbClr val="FFFF00"/>
                </a:solidFill>
                <a:latin typeface="Arial Black" pitchFamily="34" charset="0"/>
              </a:rPr>
              <a:t>salpingo-oophorectomy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400" b="1" dirty="0" smtClean="0"/>
              <a:t>when future pregnancies are a consideration. </a:t>
            </a:r>
          </a:p>
          <a:p>
            <a:pPr algn="justLow">
              <a:buNone/>
            </a:pPr>
            <a:endParaRPr lang="en-US" sz="3400" b="1" dirty="0" smtClean="0"/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Ovarian fibromas, even when associated with </a:t>
            </a:r>
            <a:r>
              <a:rPr lang="en-US" sz="3400" b="1" dirty="0" err="1" smtClean="0"/>
              <a:t>ascites</a:t>
            </a:r>
            <a:r>
              <a:rPr lang="en-US" sz="3400" b="1" dirty="0" smtClean="0"/>
              <a:t> and a right hydrothorax (</a:t>
            </a:r>
            <a:r>
              <a:rPr lang="en-US" sz="3400" b="1" dirty="0" smtClean="0">
                <a:solidFill>
                  <a:srgbClr val="FFFF00"/>
                </a:solidFill>
                <a:latin typeface="Arial Black" pitchFamily="34" charset="0"/>
              </a:rPr>
              <a:t>Meigs' syndrome</a:t>
            </a:r>
            <a:r>
              <a:rPr lang="en-US" sz="3400" b="1" dirty="0" smtClean="0"/>
              <a:t>), are almost always benign and might even be treated by </a:t>
            </a:r>
            <a:r>
              <a:rPr lang="en-US" sz="3500" b="1" dirty="0" smtClean="0">
                <a:solidFill>
                  <a:srgbClr val="FFFF00"/>
                </a:solidFill>
                <a:latin typeface="Arial Black" pitchFamily="34" charset="0"/>
              </a:rPr>
              <a:t>Resection from the ovary </a:t>
            </a:r>
            <a:r>
              <a:rPr lang="en-US" sz="3400" b="1" dirty="0" smtClean="0"/>
              <a:t>in a young woman.</a:t>
            </a:r>
          </a:p>
          <a:p>
            <a:pPr algn="justLow">
              <a:buNone/>
            </a:pPr>
            <a:endParaRPr lang="en-US" sz="3400" b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yst cyst\MANAGEMENT\unilateral salpingo oophorectomy.bmp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1450" y="228600"/>
            <a:ext cx="4886325" cy="358616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" y="3886200"/>
            <a:ext cx="5314950" cy="2667000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latin typeface="Arial Black" pitchFamily="34" charset="0"/>
              </a:rPr>
              <a:t>	For some very early tumors (stage 1, low grade or low-risk disease), only the involved ovary and fallopian tube may be removed (called a “</a:t>
            </a:r>
            <a:r>
              <a:rPr lang="en-US" sz="2200" u="sng" dirty="0" smtClean="0">
                <a:solidFill>
                  <a:srgbClr val="FFFF00"/>
                </a:solidFill>
                <a:latin typeface="Arial Black" pitchFamily="34" charset="0"/>
              </a:rPr>
              <a:t>Unilateral Salpingo-</a:t>
            </a:r>
            <a:r>
              <a:rPr lang="en-US" sz="2200" u="sng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r>
              <a:rPr lang="en-US" sz="2200" u="sng" dirty="0" err="1" smtClean="0">
                <a:solidFill>
                  <a:srgbClr val="FFFF00"/>
                </a:solidFill>
                <a:latin typeface="Arial Black" pitchFamily="34" charset="0"/>
              </a:rPr>
              <a:t>ophorectomy</a:t>
            </a:r>
            <a:r>
              <a:rPr lang="en-US" sz="1800" dirty="0" smtClean="0">
                <a:latin typeface="Arial Black" pitchFamily="34" charset="0"/>
              </a:rPr>
              <a:t>," 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USO</a:t>
            </a:r>
            <a:r>
              <a:rPr lang="en-US" sz="1800" dirty="0" smtClean="0">
                <a:latin typeface="Arial Black" pitchFamily="34" charset="0"/>
              </a:rPr>
              <a:t>), especially in young females who wish to preserve their fertility and have children.</a:t>
            </a:r>
          </a:p>
          <a:p>
            <a:pPr algn="ctr"/>
            <a:endParaRPr lang="en-US" sz="1800" dirty="0" smtClean="0">
              <a:latin typeface="Arial Black" pitchFamily="34" charset="0"/>
            </a:endParaRPr>
          </a:p>
        </p:txBody>
      </p:sp>
      <p:pic>
        <p:nvPicPr>
          <p:cNvPr id="1028" name="Picture 4" descr="H:\cyst cyst\MANAGEMENT\ovar_totalhysterectom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50" y="228600"/>
            <a:ext cx="4714875" cy="35814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72100" y="3810000"/>
            <a:ext cx="4457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algn="ctr">
              <a:spcBef>
                <a:spcPts val="300"/>
              </a:spcBef>
              <a:buClr>
                <a:srgbClr val="A04DA3"/>
              </a:buClr>
            </a:pPr>
            <a:r>
              <a:rPr lang="en-US" sz="2000" dirty="0" smtClean="0">
                <a:latin typeface="Arial Black" pitchFamily="34" charset="0"/>
              </a:rPr>
              <a:t>	If all of these structures are removed, the surgery is called a “</a:t>
            </a:r>
            <a:r>
              <a:rPr lang="en-US" sz="2200" u="sng" dirty="0" smtClean="0">
                <a:solidFill>
                  <a:srgbClr val="FFFF00"/>
                </a:solidFill>
                <a:latin typeface="Arial Black" pitchFamily="34" charset="0"/>
              </a:rPr>
              <a:t>Total Abdominal </a:t>
            </a:r>
            <a:r>
              <a:rPr lang="en-US" sz="2200" u="sng" dirty="0">
                <a:solidFill>
                  <a:srgbClr val="FFFF00"/>
                </a:solidFill>
                <a:latin typeface="Arial Black" pitchFamily="34" charset="0"/>
              </a:rPr>
              <a:t>H</a:t>
            </a:r>
            <a:r>
              <a:rPr lang="en-US" sz="2200" u="sng" dirty="0" smtClean="0">
                <a:solidFill>
                  <a:srgbClr val="FFFF00"/>
                </a:solidFill>
                <a:latin typeface="Arial Black" pitchFamily="34" charset="0"/>
              </a:rPr>
              <a:t>ysterectomy and Bilateral Salpingo-</a:t>
            </a:r>
            <a:r>
              <a:rPr lang="en-US" sz="2200" u="sng" dirty="0" err="1">
                <a:solidFill>
                  <a:srgbClr val="FFFF00"/>
                </a:solidFill>
                <a:latin typeface="Arial Black" pitchFamily="34" charset="0"/>
              </a:rPr>
              <a:t>O</a:t>
            </a:r>
            <a:r>
              <a:rPr lang="en-US" sz="2200" u="sng" dirty="0" err="1" smtClean="0">
                <a:solidFill>
                  <a:srgbClr val="FFFF00"/>
                </a:solidFill>
                <a:latin typeface="Arial Black" pitchFamily="34" charset="0"/>
              </a:rPr>
              <a:t>ophorectomy</a:t>
            </a:r>
            <a:r>
              <a:rPr lang="en-US" sz="2000" dirty="0" smtClean="0">
                <a:latin typeface="Arial Black" pitchFamily="34" charset="0"/>
              </a:rPr>
              <a:t>”</a:t>
            </a:r>
          </a:p>
          <a:p>
            <a:pPr marL="365125" lvl="0" indent="-255588" algn="ctr">
              <a:spcBef>
                <a:spcPts val="300"/>
              </a:spcBef>
              <a:buClr>
                <a:srgbClr val="A04DA3"/>
              </a:buClr>
            </a:pPr>
            <a:r>
              <a:rPr lang="en-US" sz="2000" dirty="0" smtClean="0">
                <a:latin typeface="Arial Black" pitchFamily="34" charset="0"/>
              </a:rPr>
              <a:t> (TAH-BSO).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mshait\Desktop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143000"/>
            <a:ext cx="3686175" cy="3733800"/>
          </a:xfrm>
          <a:prstGeom prst="rect">
            <a:avLst/>
          </a:prstGeom>
          <a:noFill/>
        </p:spPr>
      </p:pic>
      <p:pic>
        <p:nvPicPr>
          <p:cNvPr id="1028" name="Picture 4" descr="C:\Documents and Settings\mmshait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553" y="1143000"/>
            <a:ext cx="4146947" cy="3352800"/>
          </a:xfrm>
          <a:prstGeom prst="rect">
            <a:avLst/>
          </a:prstGeom>
          <a:noFill/>
        </p:spPr>
      </p:pic>
      <p:pic>
        <p:nvPicPr>
          <p:cNvPr id="1029" name="Picture 5" descr="C:\Documents and Settings\mmshait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1143000"/>
            <a:ext cx="317182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775347" y="457200"/>
            <a:ext cx="473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Ovarian Cystectomy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4849505"/>
            <a:ext cx="9601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500" dirty="0" smtClean="0">
                <a:latin typeface="Arial Black" pitchFamily="34" charset="0"/>
              </a:rPr>
              <a:t>It is performed in those benign conditions of the ovary in which a cyst can be removed  and when it is desirable to leave a functional ovary in place. </a:t>
            </a:r>
            <a:endParaRPr lang="en-US" sz="25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hotos\nature\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94" y="0"/>
            <a:ext cx="10313790" cy="68580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81251" y="2516977"/>
            <a:ext cx="9724498" cy="18240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6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/>
              </a:rPr>
              <a:t>Thank you</a:t>
            </a:r>
            <a:endParaRPr lang="en-US" sz="6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04800"/>
            <a:ext cx="5191125" cy="762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</a:rPr>
              <a:t>Asymptomatic </a:t>
            </a:r>
            <a:endParaRPr lang="en-US" sz="48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" y="990600"/>
            <a:ext cx="9598819" cy="52578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4100" b="1" dirty="0" smtClean="0"/>
              <a:t>Many benign ovarian tumors are found incidentally during a routine examination.</a:t>
            </a:r>
          </a:p>
          <a:p>
            <a:pPr algn="justLow">
              <a:buClr>
                <a:srgbClr val="FFFF00"/>
              </a:buClr>
              <a:buNone/>
            </a:pPr>
            <a:endParaRPr lang="en-US" sz="4100" b="1" dirty="0"/>
          </a:p>
          <a:p>
            <a:pPr algn="justLow">
              <a:buClr>
                <a:srgbClr val="FFFF00"/>
              </a:buClr>
            </a:pPr>
            <a:r>
              <a:rPr lang="en-US" sz="4100" b="1" dirty="0" smtClean="0"/>
              <a:t>Ultrasound was used in trials of screening for ovarian cancer, the majority of tumors detected were benign.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2486025" cy="685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Cooper Black" pitchFamily="18" charset="0"/>
              </a:rPr>
              <a:t>Pain</a:t>
            </a:r>
            <a:endParaRPr lang="en-US" sz="48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38200"/>
            <a:ext cx="9772650" cy="5562600"/>
          </a:xfrm>
        </p:spPr>
        <p:txBody>
          <a:bodyPr/>
          <a:lstStyle/>
          <a:p>
            <a:pPr algn="justLow">
              <a:buClr>
                <a:srgbClr val="FFFF00"/>
              </a:buClr>
            </a:pPr>
            <a:r>
              <a:rPr lang="en-US" sz="3400" b="1" dirty="0" smtClean="0"/>
              <a:t>Acute pain </a:t>
            </a:r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Torsion</a:t>
            </a:r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Rupture</a:t>
            </a:r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Haemorrhage</a:t>
            </a:r>
            <a:endParaRPr lang="en-US" sz="3400" b="1" dirty="0"/>
          </a:p>
          <a:p>
            <a:pPr algn="justLow">
              <a:buClr>
                <a:srgbClr val="FFFF00"/>
              </a:buClr>
            </a:pPr>
            <a:r>
              <a:rPr lang="en-US" sz="3400" b="1" dirty="0"/>
              <a:t>I</a:t>
            </a:r>
            <a:r>
              <a:rPr lang="en-US" sz="3400" b="1" dirty="0" smtClean="0"/>
              <a:t>nfection</a:t>
            </a:r>
            <a:endParaRPr lang="en-US" sz="3400" b="1" dirty="0"/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Chronic lower abdominal pain </a:t>
            </a:r>
          </a:p>
          <a:p>
            <a:pPr algn="justLow">
              <a:buClr>
                <a:srgbClr val="FFFF00"/>
              </a:buClr>
            </a:pPr>
            <a:r>
              <a:rPr lang="en-US" sz="3400" b="1" dirty="0"/>
              <a:t>P</a:t>
            </a:r>
            <a:r>
              <a:rPr lang="en-US" sz="3400" b="1" dirty="0" smtClean="0"/>
              <a:t>ressure of a benign ovarian tumor</a:t>
            </a:r>
          </a:p>
          <a:p>
            <a:pPr algn="justLow">
              <a:buClr>
                <a:srgbClr val="FFFF00"/>
              </a:buClr>
            </a:pPr>
            <a:r>
              <a:rPr lang="en-US" sz="3400" b="1" dirty="0" smtClean="0"/>
              <a:t>More common if endometriosis </a:t>
            </a:r>
          </a:p>
          <a:p>
            <a:pPr algn="justLow">
              <a:buClr>
                <a:srgbClr val="FFFF00"/>
              </a:buClr>
              <a:buNone/>
            </a:pPr>
            <a:r>
              <a:rPr lang="en-US" sz="3400" b="1" dirty="0"/>
              <a:t>	</a:t>
            </a:r>
            <a:r>
              <a:rPr lang="en-US" sz="3400" b="1" dirty="0" smtClean="0"/>
              <a:t>or infection is present</a:t>
            </a:r>
            <a:endParaRPr lang="en-US" sz="3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33900" y="381000"/>
            <a:ext cx="54102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algn="justLow" eaLnBrk="1" hangingPunct="1">
              <a:spcBef>
                <a:spcPct val="20000"/>
              </a:spcBef>
              <a:buClr>
                <a:srgbClr val="FFFF00"/>
              </a:buClr>
              <a:buSzPct val="100000"/>
            </a:pPr>
            <a:r>
              <a:rPr lang="en-US" sz="3700" b="1" dirty="0" smtClean="0">
                <a:solidFill>
                  <a:srgbClr val="FFFF00"/>
                </a:solidFill>
                <a:latin typeface="Cooper Black" pitchFamily="18" charset="0"/>
              </a:rPr>
              <a:t>Abdominal  swelling</a:t>
            </a:r>
            <a:endParaRPr kumimoji="0" lang="en-US" sz="3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tumor is very large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0000"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benign mucinous cyst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57175" y="1714500"/>
            <a:ext cx="9686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Functional Ovarian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Cysts and Tumors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0038" y="3657600"/>
            <a:ext cx="9686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algn="justLow">
              <a:spcBef>
                <a:spcPts val="300"/>
              </a:spcBef>
              <a:buClr>
                <a:srgbClr val="FFFF00"/>
              </a:buClr>
              <a:buFont typeface="Georgia" pitchFamily="18" charset="0"/>
              <a:buChar char="•"/>
            </a:pPr>
            <a:r>
              <a:rPr lang="en-US" sz="4700" b="1" dirty="0">
                <a:latin typeface="+mn-lt"/>
              </a:rPr>
              <a:t>O</a:t>
            </a:r>
            <a:r>
              <a:rPr lang="en-US" sz="4700" b="1" dirty="0" smtClean="0">
                <a:latin typeface="+mn-lt"/>
              </a:rPr>
              <a:t>ccur only during menstrual life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" y="381000"/>
            <a:ext cx="591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sng" dirty="0" smtClean="0">
                <a:solidFill>
                  <a:srgbClr val="FFFF00"/>
                </a:solidFill>
                <a:latin typeface="Cooper Black" pitchFamily="18" charset="0"/>
                <a:ea typeface="+mj-ea"/>
                <a:cs typeface="+mj-cs"/>
              </a:rPr>
              <a:t>Functional</a:t>
            </a: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 cyst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7175" y="1676400"/>
            <a:ext cx="9772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Low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b="1" dirty="0" smtClean="0">
                <a:latin typeface="+mn-lt"/>
              </a:rPr>
              <a:t>  </a:t>
            </a:r>
            <a:r>
              <a:rPr lang="en-GB" sz="4000" b="1" dirty="0" smtClean="0">
                <a:latin typeface="+mn-lt"/>
              </a:rPr>
              <a:t>If the egg is not released, or if the sac-like structure 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smtClean="0">
                <a:latin typeface="+mn-lt"/>
              </a:rPr>
              <a:t>  closes up after the egg is released and starts swelling up, a </a:t>
            </a:r>
            <a:r>
              <a:rPr lang="en-GB" sz="4000" b="1" dirty="0" smtClean="0">
                <a:solidFill>
                  <a:srgbClr val="FFFF00"/>
                </a:solidFill>
                <a:latin typeface="Arial Black" pitchFamily="34" charset="0"/>
              </a:rPr>
              <a:t>cyst is formed</a:t>
            </a:r>
            <a:r>
              <a:rPr lang="en-GB" sz="4000" b="1" dirty="0" smtClean="0">
                <a:latin typeface="+mn-lt"/>
              </a:rPr>
              <a:t>.</a:t>
            </a:r>
          </a:p>
          <a:p>
            <a:pPr algn="justLow">
              <a:buClr>
                <a:srgbClr val="7030A0"/>
              </a:buClr>
              <a:buFont typeface="Arial" pitchFamily="34" charset="0"/>
              <a:buChar char="•"/>
            </a:pPr>
            <a:endParaRPr lang="en-GB" sz="4000" b="1" dirty="0" smtClean="0">
              <a:latin typeface="+mn-lt"/>
            </a:endParaRPr>
          </a:p>
          <a:p>
            <a:pPr algn="justLow">
              <a:buClr>
                <a:srgbClr val="FFFF00"/>
              </a:buClr>
              <a:buFont typeface="Arial" pitchFamily="34" charset="0"/>
              <a:buChar char="•"/>
            </a:pPr>
            <a:r>
              <a:rPr lang="en-US" sz="4000" b="1" dirty="0" smtClean="0">
                <a:latin typeface="+mn-lt"/>
              </a:rPr>
              <a:t>They may cause pelvic pain, a dull sensation, or heaviness in the pelvis.</a:t>
            </a:r>
            <a:endParaRPr kumimoji="0" lang="en-US" sz="40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maranan\Desktop\functionnn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066800"/>
            <a:ext cx="5943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00300" y="5086290"/>
            <a:ext cx="5486400" cy="40011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Arial Black" pitchFamily="34" charset="0"/>
              </a:rPr>
              <a:t>An image of a Functional cyst</a:t>
            </a:r>
            <a:endParaRPr lang="en-US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IPS">
  <a:themeElements>
    <a:clrScheme name="">
      <a:dk1>
        <a:srgbClr val="808080"/>
      </a:dk1>
      <a:lt1>
        <a:srgbClr val="FFFFFF"/>
      </a:lt1>
      <a:dk2>
        <a:srgbClr val="3333CC"/>
      </a:dk2>
      <a:lt2>
        <a:srgbClr val="000000"/>
      </a:lt2>
      <a:accent1>
        <a:srgbClr val="00CC99"/>
      </a:accent1>
      <a:accent2>
        <a:srgbClr val="3333CC"/>
      </a:accent2>
      <a:accent3>
        <a:srgbClr val="AD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IP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STRIPS</Template>
  <TotalTime>161</TotalTime>
  <Words>1276</Words>
  <Application>Microsoft Office PowerPoint</Application>
  <PresentationFormat>35mm Slides</PresentationFormat>
  <Paragraphs>235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STRIPS</vt:lpstr>
      <vt:lpstr>Benign Diseases of the Ovary</vt:lpstr>
      <vt:lpstr>The Ovary</vt:lpstr>
      <vt:lpstr>DIFFERENTIAL DIAGNOSIS OF OVARIAN MASSES</vt:lpstr>
      <vt:lpstr>Benign Ovarian Tumors</vt:lpstr>
      <vt:lpstr>Asymptomatic </vt:lpstr>
      <vt:lpstr>Pain</vt:lpstr>
      <vt:lpstr>Slide 7</vt:lpstr>
      <vt:lpstr>Slide 8</vt:lpstr>
      <vt:lpstr>Slide 9</vt:lpstr>
      <vt:lpstr>Slide 10</vt:lpstr>
      <vt:lpstr>Slide 11</vt:lpstr>
      <vt:lpstr>Lutein  cyst</vt:lpstr>
      <vt:lpstr>Slide 13</vt:lpstr>
      <vt:lpstr>Theca–lutein  cyst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Benign  cystic  teratoma</vt:lpstr>
      <vt:lpstr>Slide 34</vt:lpstr>
      <vt:lpstr>Investigation  </vt:lpstr>
      <vt:lpstr>Slide 36</vt:lpstr>
      <vt:lpstr>Slide 37</vt:lpstr>
      <vt:lpstr>Slide 38</vt:lpstr>
      <vt:lpstr>Management  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Diseases of the Ovary</dc:title>
  <dc:creator>kmaranan</dc:creator>
  <cp:lastModifiedBy>mmshait</cp:lastModifiedBy>
  <cp:revision>169</cp:revision>
  <dcterms:created xsi:type="dcterms:W3CDTF">2011-09-17T07:11:52Z</dcterms:created>
  <dcterms:modified xsi:type="dcterms:W3CDTF">2011-09-17T10:12:09Z</dcterms:modified>
</cp:coreProperties>
</file>