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259" r:id="rId4"/>
    <p:sldId id="261" r:id="rId5"/>
    <p:sldId id="301" r:id="rId6"/>
    <p:sldId id="264" r:id="rId7"/>
    <p:sldId id="265" r:id="rId8"/>
    <p:sldId id="30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9" r:id="rId17"/>
    <p:sldId id="273" r:id="rId18"/>
    <p:sldId id="274" r:id="rId19"/>
    <p:sldId id="275" r:id="rId20"/>
    <p:sldId id="305" r:id="rId21"/>
    <p:sldId id="304" r:id="rId22"/>
    <p:sldId id="276" r:id="rId23"/>
    <p:sldId id="277" r:id="rId24"/>
    <p:sldId id="278" r:id="rId25"/>
    <p:sldId id="279" r:id="rId26"/>
    <p:sldId id="306" r:id="rId27"/>
    <p:sldId id="280" r:id="rId28"/>
    <p:sldId id="281" r:id="rId29"/>
    <p:sldId id="282" r:id="rId30"/>
    <p:sldId id="283" r:id="rId31"/>
    <p:sldId id="307" r:id="rId32"/>
    <p:sldId id="308" r:id="rId33"/>
    <p:sldId id="285" r:id="rId34"/>
    <p:sldId id="286" r:id="rId35"/>
    <p:sldId id="287" r:id="rId36"/>
    <p:sldId id="288" r:id="rId37"/>
    <p:sldId id="289" r:id="rId38"/>
    <p:sldId id="290" r:id="rId39"/>
    <p:sldId id="292" r:id="rId40"/>
    <p:sldId id="293" r:id="rId41"/>
    <p:sldId id="294" r:id="rId42"/>
    <p:sldId id="295" r:id="rId43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2649" autoAdjust="0"/>
  </p:normalViewPr>
  <p:slideViewPr>
    <p:cSldViewPr>
      <p:cViewPr varScale="1">
        <p:scale>
          <a:sx n="105" d="100"/>
          <a:sy n="105" d="100"/>
        </p:scale>
        <p:origin x="-720" y="-8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ED9DE-C284-483F-9258-9513E4A3FE6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70D7CA-4F1B-4611-AFD2-C08C0BE3EB7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98C7A0-F7EE-48AE-BAD3-51912194F05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E79214-D2FD-42A5-B02C-E1017920F86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7DD8F7-D6D0-470D-9113-BD13F607987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7889F-F32A-4F3B-8943-CDD3C7CEDE6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A971C8-C812-4BC0-B64F-D5EA0FAD154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A971C8-C812-4BC0-B64F-D5EA0FAD154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98EA25-8DA4-46D0-9AB4-C47DCF5169E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A2B01A-C253-4C6B-A03C-D33B18CF135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is defined as the 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DF714-0703-49CF-9F70-7C521AAAEA9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A8DA12-F405-4B1E-932C-0568A72DF46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214CCB-CE1D-4274-B0DA-F2AD64BD50C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DEF2E5-80E2-4FA3-975E-BBD69B8E4BB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066ABF-F02B-46FC-A8B5-A6BF4AB5126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F01477-7F65-45E1-AA7C-BBBB7809E9B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2FAFB-543D-4F01-ACB9-57ECA9507BD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is defined as the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35A4DD-3786-46B8-9F21-0BED6FB44C9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is defined as the 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01A3F-B53A-4D92-BDDC-0642A3DF6DB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2CB8F-7944-4398-A300-F4D65B4DE5E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71264E-1966-4F19-B0DB-58C53E1827F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DBB07-6841-496D-A260-567F982B7C9B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B87DF1-92F7-4D10-B2A9-59EDC8D598D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is defined as the 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CF3CD2-C51A-4CF5-9B6E-3AA9D8C6CF7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651B60-3A12-4E09-AB4C-8022422C7E6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is defined as the 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05A6CF-D41B-42BE-B1DB-FFCE51C634B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is defined as the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DAF832-5C65-4C6F-B9DC-F5D90C1CE647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is defined as the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306CB-51AF-4A6F-8BD6-BBEC10AAD4A7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2862E5-55C2-48AD-8A4C-394FE9D7FDF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is defined as the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FE50BB-C1F3-484C-8B89-C13954E9FD8E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6A5024-C603-420A-A5FB-031679574379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AEFDB0-EB5F-4B9D-AD3D-783B06FB33F0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AE9F0D-CFBD-429E-ABEA-A0EF7E2324F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5532C-7FCB-475E-BD98-2A21732235A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8128C8-4C52-46D9-8ED1-9128CF50CD8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5800" y="685800"/>
            <a:ext cx="8991600" cy="11430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9600" y="609600"/>
            <a:ext cx="8991600" cy="1143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0650" y="4444425"/>
            <a:ext cx="497205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Cooper Black" pitchFamily="18" charset="0"/>
              </a:rPr>
              <a:t>Dr. Mona A. </a:t>
            </a:r>
            <a:r>
              <a:rPr lang="en-US" sz="2800" dirty="0" err="1">
                <a:solidFill>
                  <a:schemeClr val="tx1"/>
                </a:solidFill>
                <a:latin typeface="Cooper Black" pitchFamily="18" charset="0"/>
              </a:rPr>
              <a:t>Almushait</a:t>
            </a:r>
            <a:endParaRPr lang="en-US" sz="2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1544" y="1219200"/>
            <a:ext cx="8443913" cy="2743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chemeClr val="accent2"/>
                </a:solidFill>
                <a:latin typeface="Eras Bold ITC" pitchFamily="34" charset="0"/>
              </a:rPr>
              <a:t> Urinary Problems </a:t>
            </a:r>
          </a:p>
          <a:p>
            <a:pPr algn="ctr">
              <a:defRPr/>
            </a:pPr>
            <a:r>
              <a:rPr lang="en-US" sz="5400" dirty="0">
                <a:solidFill>
                  <a:schemeClr val="accent2"/>
                </a:solidFill>
                <a:latin typeface="Eras Bold ITC" pitchFamily="34" charset="0"/>
              </a:rPr>
              <a:t>in Obstetrics and Gynaecology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Eras Bold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1650" y="4845784"/>
            <a:ext cx="4514850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latin typeface="Cooper Black" pitchFamily="18" charset="0"/>
              </a:rPr>
              <a:t>Dean, Girl’s Centre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latin typeface="Cooper Black" pitchFamily="18" charset="0"/>
              </a:rPr>
              <a:t>Associate Professor &amp; Consultant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latin typeface="Cooper Black" pitchFamily="18" charset="0"/>
              </a:rPr>
              <a:t>Obstetrics and </a:t>
            </a:r>
            <a:r>
              <a:rPr lang="en-US" sz="2000" dirty="0">
                <a:solidFill>
                  <a:schemeClr val="accent6"/>
                </a:solidFill>
                <a:latin typeface="Cooper Black" pitchFamily="18" charset="0"/>
              </a:rPr>
              <a:t>G</a:t>
            </a:r>
            <a:r>
              <a:rPr lang="en-US" sz="2000" dirty="0" smtClean="0">
                <a:solidFill>
                  <a:schemeClr val="accent6"/>
                </a:solidFill>
                <a:latin typeface="Cooper Black" pitchFamily="18" charset="0"/>
              </a:rPr>
              <a:t>ynaecology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latin typeface="Cooper Black" pitchFamily="18" charset="0"/>
              </a:rPr>
              <a:t>College of Medicine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  <a:latin typeface="Cooper Black" pitchFamily="18" charset="0"/>
              </a:rPr>
              <a:t>King Khalid University </a:t>
            </a:r>
            <a:endParaRPr lang="en-US" sz="2000" dirty="0">
              <a:solidFill>
                <a:schemeClr val="accent6"/>
              </a:solidFill>
              <a:latin typeface="Cooper Black" pitchFamily="18" charset="0"/>
            </a:endParaRPr>
          </a:p>
        </p:txBody>
      </p:sp>
      <p:pic>
        <p:nvPicPr>
          <p:cNvPr id="5" name="Picture 5" descr="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3650" y="0"/>
            <a:ext cx="14033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9"/>
          <p:cNvSpPr>
            <a:spLocks noGrp="1"/>
          </p:cNvSpPr>
          <p:nvPr>
            <p:ph type="title"/>
          </p:nvPr>
        </p:nvSpPr>
        <p:spPr>
          <a:xfrm>
            <a:off x="428625" y="685800"/>
            <a:ext cx="4029075" cy="762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III.	</a:t>
            </a:r>
            <a:r>
              <a:rPr lang="en-US" sz="4400" dirty="0" err="1" smtClean="0">
                <a:solidFill>
                  <a:srgbClr val="FF0000"/>
                </a:solidFill>
                <a:latin typeface="Arial Black" pitchFamily="34" charset="0"/>
              </a:rPr>
              <a:t>Dysuria</a:t>
            </a: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387" name="Content Placeholder 10"/>
          <p:cNvSpPr>
            <a:spLocks noGrp="1"/>
          </p:cNvSpPr>
          <p:nvPr>
            <p:ph sz="quarter" idx="1"/>
          </p:nvPr>
        </p:nvSpPr>
        <p:spPr>
          <a:xfrm>
            <a:off x="171450" y="1524000"/>
            <a:ext cx="9696450" cy="4114800"/>
          </a:xfrm>
        </p:spPr>
        <p:txBody>
          <a:bodyPr/>
          <a:lstStyle/>
          <a:p>
            <a:pPr algn="justLow" eaLnBrk="1" hangingPunct="1">
              <a:buClr>
                <a:schemeClr val="accent2"/>
              </a:buClr>
            </a:pPr>
            <a:r>
              <a:rPr lang="en-US" sz="3800" b="1" dirty="0" smtClean="0">
                <a:latin typeface="Eras Bold ITC" pitchFamily="34" charset="0"/>
              </a:rPr>
              <a:t>Local urethral infection or trauma causes burning or </a:t>
            </a:r>
            <a:r>
              <a:rPr lang="en-US" sz="3800" b="1" dirty="0" err="1" smtClean="0">
                <a:latin typeface="Eras Bold ITC" pitchFamily="34" charset="0"/>
              </a:rPr>
              <a:t>scaldingduring</a:t>
            </a:r>
            <a:r>
              <a:rPr lang="en-US" sz="3800" b="1" dirty="0" smtClean="0">
                <a:latin typeface="Eras Bold ITC" pitchFamily="34" charset="0"/>
              </a:rPr>
              <a:t> </a:t>
            </a:r>
            <a:r>
              <a:rPr lang="en-US" sz="3800" b="1" dirty="0" err="1" smtClean="0">
                <a:latin typeface="Eras Bold ITC" pitchFamily="34" charset="0"/>
              </a:rPr>
              <a:t>micturition</a:t>
            </a:r>
            <a:endParaRPr lang="en-US" sz="3800" b="1" dirty="0" smtClean="0">
              <a:latin typeface="Eras Bold ITC" pitchFamily="34" charset="0"/>
            </a:endParaRPr>
          </a:p>
          <a:p>
            <a:pPr algn="justLow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sz="3800" b="1" dirty="0" err="1" smtClean="0">
                <a:latin typeface="Eras Bold ITC" pitchFamily="34" charset="0"/>
              </a:rPr>
              <a:t>Suprapubic</a:t>
            </a:r>
            <a:r>
              <a:rPr lang="en-US" sz="3800" b="1" dirty="0" smtClean="0">
                <a:latin typeface="Eras Bold ITC" pitchFamily="34" charset="0"/>
              </a:rPr>
              <a:t> pain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sz="3800" b="1" dirty="0" err="1" smtClean="0">
                <a:latin typeface="Eras Bold ITC" pitchFamily="34" charset="0"/>
              </a:rPr>
              <a:t>Urethritis</a:t>
            </a:r>
            <a:r>
              <a:rPr lang="en-US" sz="3800" b="1" dirty="0" smtClean="0">
                <a:latin typeface="Eras Bold ITC" pitchFamily="34" charset="0"/>
              </a:rPr>
              <a:t>, </a:t>
            </a:r>
            <a:r>
              <a:rPr lang="en-US" sz="3800" b="1" dirty="0" err="1" smtClean="0">
                <a:latin typeface="Eras Bold ITC" pitchFamily="34" charset="0"/>
              </a:rPr>
              <a:t>vaginitis</a:t>
            </a:r>
            <a:r>
              <a:rPr lang="en-US" sz="3800" b="1" dirty="0" smtClean="0">
                <a:latin typeface="Eras Bold ITC" pitchFamily="34" charset="0"/>
              </a:rPr>
              <a:t>, vaginal infection</a:t>
            </a:r>
          </a:p>
          <a:p>
            <a:pPr algn="justLow" eaLnBrk="1" hangingPunct="1">
              <a:lnSpc>
                <a:spcPct val="150000"/>
              </a:lnSpc>
              <a:buFontTx/>
              <a:buNone/>
            </a:pPr>
            <a:endParaRPr lang="en-US" sz="3800" b="1" dirty="0" smtClean="0">
              <a:latin typeface="Eras Bold ITC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42863" y="228600"/>
            <a:ext cx="10201275" cy="533400"/>
          </a:xfrm>
        </p:spPr>
        <p:txBody>
          <a:bodyPr/>
          <a:lstStyle/>
          <a:p>
            <a:pPr eaLnBrk="1" hangingPunct="1"/>
            <a:r>
              <a:rPr lang="en-US" sz="3100" dirty="0" smtClean="0">
                <a:solidFill>
                  <a:srgbClr val="FF0000"/>
                </a:solidFill>
                <a:latin typeface="Arial Black" pitchFamily="34" charset="0"/>
              </a:rPr>
              <a:t>IV. Urinary Retention and Outflow Obstruction</a:t>
            </a:r>
          </a:p>
        </p:txBody>
      </p:sp>
      <p:sp>
        <p:nvSpPr>
          <p:cNvPr id="17411" name="Content Placeholder 10"/>
          <p:cNvSpPr>
            <a:spLocks noGrp="1"/>
          </p:cNvSpPr>
          <p:nvPr>
            <p:ph sz="quarter" idx="1"/>
          </p:nvPr>
        </p:nvSpPr>
        <p:spPr>
          <a:xfrm>
            <a:off x="257175" y="838200"/>
            <a:ext cx="9858375" cy="5638800"/>
          </a:xfrm>
        </p:spPr>
        <p:txBody>
          <a:bodyPr/>
          <a:lstStyle/>
          <a:p>
            <a:pPr algn="just" eaLnBrk="1" hangingPunct="1">
              <a:buClr>
                <a:schemeClr val="accent2"/>
              </a:buClr>
            </a:pPr>
            <a:r>
              <a:rPr lang="en-US" sz="3600" dirty="0" smtClean="0">
                <a:latin typeface="Eras Bold ITC" pitchFamily="34" charset="0"/>
              </a:rPr>
              <a:t>After vaginal delivery and episiotomy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sz="3600" dirty="0" smtClean="0">
                <a:latin typeface="Eras Bold ITC" pitchFamily="34" charset="0"/>
              </a:rPr>
              <a:t>Following operative delivery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sz="3600" dirty="0" smtClean="0">
                <a:latin typeface="Eras Bold ITC" pitchFamily="34" charset="0"/>
              </a:rPr>
              <a:t>Posterior </a:t>
            </a:r>
            <a:r>
              <a:rPr lang="en-US" sz="3600" dirty="0" err="1" smtClean="0">
                <a:latin typeface="Eras Bold ITC" pitchFamily="34" charset="0"/>
              </a:rPr>
              <a:t>colpoperineorrhaphy</a:t>
            </a:r>
            <a:endParaRPr lang="en-US" sz="3600" dirty="0" smtClean="0">
              <a:latin typeface="Eras Bold ITC" pitchFamily="34" charset="0"/>
            </a:endParaRPr>
          </a:p>
          <a:p>
            <a:pPr algn="just" eaLnBrk="1" hangingPunct="1">
              <a:buClr>
                <a:schemeClr val="accent2"/>
              </a:buClr>
            </a:pPr>
            <a:r>
              <a:rPr lang="en-US" sz="3600" dirty="0" smtClean="0">
                <a:latin typeface="Eras Bold ITC" pitchFamily="34" charset="0"/>
              </a:rPr>
              <a:t>Menopausal women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sz="3600" dirty="0" err="1" smtClean="0">
                <a:latin typeface="Eras Bold ITC" pitchFamily="34" charset="0"/>
              </a:rPr>
              <a:t>Retroverted</a:t>
            </a:r>
            <a:r>
              <a:rPr lang="en-US" sz="3600" dirty="0" smtClean="0">
                <a:latin typeface="Eras Bold ITC" pitchFamily="34" charset="0"/>
              </a:rPr>
              <a:t> uterus (pregnancy)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sz="3600" dirty="0" smtClean="0">
                <a:latin typeface="Eras Bold ITC" pitchFamily="34" charset="0"/>
              </a:rPr>
              <a:t>Inflammatory lesions of the vulva</a:t>
            </a:r>
          </a:p>
          <a:p>
            <a:pPr eaLnBrk="1" hangingPunct="1">
              <a:buClr>
                <a:schemeClr val="accent2"/>
              </a:buClr>
            </a:pPr>
            <a:r>
              <a:rPr lang="en-US" sz="3600" dirty="0" smtClean="0">
                <a:latin typeface="Eras Bold ITC" pitchFamily="34" charset="0"/>
              </a:rPr>
              <a:t>Untreated over–distention of the bladder(following delivery), neuropathy or malignancy </a:t>
            </a:r>
          </a:p>
          <a:p>
            <a:pPr eaLnBrk="1" hangingPunct="1"/>
            <a:endParaRPr lang="en-US" sz="3600" dirty="0" smtClean="0">
              <a:latin typeface="Eras Bold ITC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9"/>
          <p:cNvSpPr>
            <a:spLocks noGrp="1"/>
          </p:cNvSpPr>
          <p:nvPr>
            <p:ph type="title"/>
          </p:nvPr>
        </p:nvSpPr>
        <p:spPr>
          <a:xfrm>
            <a:off x="257175" y="152400"/>
            <a:ext cx="4543425" cy="609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accent2"/>
                </a:solidFill>
                <a:latin typeface="Arial Black" pitchFamily="34" charset="0"/>
              </a:rPr>
              <a:t>Diagnosis </a:t>
            </a:r>
          </a:p>
        </p:txBody>
      </p:sp>
      <p:sp>
        <p:nvSpPr>
          <p:cNvPr id="18435" name="Content Placeholder 10"/>
          <p:cNvSpPr>
            <a:spLocks noGrp="1"/>
          </p:cNvSpPr>
          <p:nvPr>
            <p:ph sz="quarter" idx="1"/>
          </p:nvPr>
        </p:nvSpPr>
        <p:spPr>
          <a:xfrm>
            <a:off x="342900" y="914400"/>
            <a:ext cx="9686925" cy="5638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sz="4000" dirty="0" smtClean="0">
                <a:latin typeface="Eras Bold ITC" pitchFamily="34" charset="0"/>
              </a:rPr>
              <a:t>History</a:t>
            </a:r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sz="4000" dirty="0" smtClean="0">
                <a:latin typeface="Eras Bold ITC" pitchFamily="34" charset="0"/>
              </a:rPr>
              <a:t>Cystoscopy </a:t>
            </a:r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sz="4000" dirty="0" smtClean="0">
                <a:latin typeface="Eras Bold ITC" pitchFamily="34" charset="0"/>
              </a:rPr>
              <a:t>Intravenous </a:t>
            </a:r>
            <a:r>
              <a:rPr lang="en-US" sz="4000" dirty="0" err="1" smtClean="0">
                <a:latin typeface="Eras Bold ITC" pitchFamily="34" charset="0"/>
              </a:rPr>
              <a:t>urogram</a:t>
            </a:r>
            <a:endParaRPr lang="en-US" sz="4000" dirty="0" smtClean="0">
              <a:latin typeface="Eras Bold ITC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sz="4000" dirty="0" smtClean="0">
                <a:latin typeface="Eras Bold ITC" pitchFamily="34" charset="0"/>
              </a:rPr>
              <a:t>Urinary analysis and culture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http://tumj.tums.ac.ir/archive/vol65/no9/10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600700" y="1600200"/>
            <a:ext cx="4285736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6134100" y="9906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Arial Black" pitchFamily="34" charset="0"/>
              </a:rPr>
              <a:t>Urinalysis &amp; Culture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066800"/>
            <a:ext cx="48006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257300" y="4572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 Black" pitchFamily="34" charset="0"/>
              </a:rPr>
              <a:t>Cystoscopy</a:t>
            </a:r>
            <a:endParaRPr lang="en-US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0"/>
          <p:cNvSpPr>
            <a:spLocks noGrp="1"/>
          </p:cNvSpPr>
          <p:nvPr>
            <p:ph sz="quarter" idx="1"/>
          </p:nvPr>
        </p:nvSpPr>
        <p:spPr>
          <a:xfrm>
            <a:off x="85725" y="152400"/>
            <a:ext cx="10029825" cy="6477000"/>
          </a:xfrm>
        </p:spPr>
        <p:txBody>
          <a:bodyPr/>
          <a:lstStyle/>
          <a:p>
            <a:pPr algn="just" eaLnBrk="1" hangingPunct="1">
              <a:buClr>
                <a:srgbClr val="0000CC"/>
              </a:buClr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Stress Urinary Incontinence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sz="3200" dirty="0" smtClean="0">
                <a:solidFill>
                  <a:schemeClr val="accent6"/>
                </a:solidFill>
                <a:latin typeface="Arial Black" pitchFamily="34" charset="0"/>
              </a:rPr>
              <a:t>SUI</a:t>
            </a:r>
            <a:r>
              <a:rPr lang="en-US" sz="3200" dirty="0" smtClean="0">
                <a:latin typeface="Eras Bold ITC" pitchFamily="34" charset="0"/>
              </a:rPr>
              <a:t> is involuntary leakage of urine in response to physical exertion, sneezing or coughing.</a:t>
            </a:r>
          </a:p>
          <a:p>
            <a:pPr algn="just" eaLnBrk="1" hangingPunct="1">
              <a:buFontTx/>
              <a:buNone/>
            </a:pPr>
            <a:r>
              <a:rPr lang="en-US" sz="3200" dirty="0" smtClean="0"/>
              <a:t>   </a:t>
            </a:r>
            <a:r>
              <a:rPr lang="en-US" sz="3600" dirty="0" err="1" smtClean="0">
                <a:solidFill>
                  <a:schemeClr val="accent2"/>
                </a:solidFill>
                <a:latin typeface="Arial Black" pitchFamily="34" charset="0"/>
              </a:rPr>
              <a:t>Pathophysiology</a:t>
            </a: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 of SUI </a:t>
            </a:r>
            <a:endParaRPr lang="en-US" sz="32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Eras Bold ITC" pitchFamily="34" charset="0"/>
              </a:rPr>
              <a:t> A. </a:t>
            </a:r>
            <a:r>
              <a:rPr lang="en-US" sz="3200" dirty="0" smtClean="0">
                <a:latin typeface="Eras Bold ITC" pitchFamily="34" charset="0"/>
              </a:rPr>
              <a:t>Urethral hypermobility due to vaginal wall relaxation, displacing the bladder neck and proximal urethra downward.</a:t>
            </a:r>
          </a:p>
          <a:p>
            <a:pPr algn="just" eaLnBrk="1" hangingPunct="1">
              <a:buFontTx/>
              <a:buNone/>
            </a:pPr>
            <a:endParaRPr lang="en-US" sz="3200" dirty="0" smtClean="0">
              <a:latin typeface="Eras Bold ITC" pitchFamily="34" charset="0"/>
            </a:endParaRPr>
          </a:p>
          <a:p>
            <a:pPr algn="just" eaLnBrk="1" hangingPunct="1">
              <a:buClr>
                <a:schemeClr val="accent2"/>
              </a:buClr>
            </a:pPr>
            <a:r>
              <a:rPr lang="en-US" sz="3200" dirty="0" smtClean="0">
                <a:latin typeface="Eras Bold ITC" pitchFamily="34" charset="0"/>
              </a:rPr>
              <a:t>This lead to increased intra–abdominal pressure from coughing, sneezing or physical exertion.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"/>
          </p:nvPr>
        </p:nvSpPr>
        <p:spPr>
          <a:xfrm>
            <a:off x="128588" y="228600"/>
            <a:ext cx="10029825" cy="6553200"/>
          </a:xfrm>
        </p:spPr>
        <p:txBody>
          <a:bodyPr/>
          <a:lstStyle/>
          <a:p>
            <a:pPr algn="just" eaLnBrk="1" hangingPunct="1">
              <a:buClr>
                <a:schemeClr val="accent2"/>
              </a:buClr>
              <a:defRPr/>
            </a:pPr>
            <a:r>
              <a:rPr lang="en-US" dirty="0" smtClean="0">
                <a:latin typeface="Eras Bold ITC" pitchFamily="34" charset="0"/>
              </a:rPr>
              <a:t>The normal urethral resistance is overcome by this increased bladder pressure and leakage of urine results.</a:t>
            </a:r>
          </a:p>
          <a:p>
            <a:pPr algn="just" eaLnBrk="1" hangingPunct="1"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latin typeface="Eras Bold ITC" pitchFamily="34" charset="0"/>
              </a:rPr>
              <a:t>B.</a:t>
            </a:r>
            <a:r>
              <a:rPr lang="en-US" sz="3600" dirty="0" smtClean="0">
                <a:latin typeface="Eras Bold ITC" pitchFamily="34" charset="0"/>
              </a:rPr>
              <a:t> Intrinsic sphincter deficiency</a:t>
            </a:r>
            <a:endParaRPr lang="en-US" sz="3200" dirty="0" smtClean="0">
              <a:latin typeface="Eras Bold ITC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900" dirty="0" smtClean="0">
                <a:solidFill>
                  <a:schemeClr val="accent6"/>
                </a:solidFill>
                <a:latin typeface="Arial Black" pitchFamily="34" charset="0"/>
              </a:rPr>
              <a:t>Diagnostic Test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600" dirty="0" smtClean="0">
                <a:latin typeface="Eras Bold ITC" pitchFamily="34" charset="0"/>
              </a:rPr>
              <a:t>SUI is present if short spurts of urine escape simultaneously with each cough.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600" dirty="0" smtClean="0">
                <a:latin typeface="Eras Bold ITC" pitchFamily="34" charset="0"/>
              </a:rPr>
              <a:t>Urethroscopy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600" dirty="0" err="1" smtClean="0">
                <a:latin typeface="Eras Bold ITC" pitchFamily="34" charset="0"/>
              </a:rPr>
              <a:t>Cystometrogram</a:t>
            </a:r>
            <a:endParaRPr lang="en-US" sz="2600" dirty="0" smtClean="0">
              <a:latin typeface="Eras Bold ITC" pitchFamily="34" charset="0"/>
            </a:endParaRP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600" dirty="0" smtClean="0">
                <a:latin typeface="Eras Bold ITC" pitchFamily="34" charset="0"/>
              </a:rPr>
              <a:t>Urethral pressure measurements</a:t>
            </a:r>
          </a:p>
          <a:p>
            <a:pPr lvl="1" algn="just" eaLnBrk="1" hangingPunct="1"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600" dirty="0" err="1" smtClean="0">
                <a:latin typeface="Eras Bold ITC" pitchFamily="34" charset="0"/>
              </a:rPr>
              <a:t>Uroflowmetry</a:t>
            </a:r>
            <a:endParaRPr lang="en-US" sz="2600" dirty="0" smtClean="0">
              <a:latin typeface="Eras Bold ITC" pitchFamily="34" charset="0"/>
            </a:endParaRPr>
          </a:p>
          <a:p>
            <a:pPr lvl="1" algn="just" eaLnBrk="1" hangingPunct="1"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latin typeface="Eras Bold ITC" pitchFamily="34" charset="0"/>
              </a:rPr>
              <a:t>Voiding </a:t>
            </a:r>
            <a:r>
              <a:rPr lang="en-US" sz="2600" dirty="0" err="1" smtClean="0">
                <a:latin typeface="Eras Bold ITC" pitchFamily="34" charset="0"/>
              </a:rPr>
              <a:t>cystourethrogram</a:t>
            </a:r>
            <a:endParaRPr lang="en-US" sz="2600" dirty="0" smtClean="0">
              <a:latin typeface="Eras Bold ITC" pitchFamily="34" charset="0"/>
            </a:endParaRPr>
          </a:p>
          <a:p>
            <a:pPr lvl="1" algn="just" eaLnBrk="1" hangingPunct="1"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latin typeface="Eras Bold ITC" pitchFamily="34" charset="0"/>
              </a:rPr>
              <a:t>Ultrasonography</a:t>
            </a:r>
          </a:p>
          <a:p>
            <a:pPr lvl="1" algn="just" eaLnBrk="1" hangingPunct="1">
              <a:buFontTx/>
              <a:buNone/>
              <a:defRPr/>
            </a:pPr>
            <a:endParaRPr lang="en-US" sz="2600" dirty="0" smtClean="0"/>
          </a:p>
          <a:p>
            <a:pPr lvl="1" algn="just" eaLnBrk="1" hangingPunct="1">
              <a:buFontTx/>
              <a:buNone/>
              <a:defRPr/>
            </a:pPr>
            <a:endParaRPr lang="en-US" sz="2600" dirty="0" smtClean="0"/>
          </a:p>
          <a:p>
            <a:pPr lvl="1" algn="just" eaLnBrk="1" hangingPunct="1">
              <a:buFont typeface="Arial" charset="0"/>
              <a:buChar char="•"/>
              <a:defRPr/>
            </a:pPr>
            <a:endParaRPr lang="en-US" sz="26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181100" y="6096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accent6"/>
                </a:solidFill>
                <a:latin typeface="Arial Black" pitchFamily="34" charset="0"/>
              </a:rPr>
              <a:t>Uroflowmetry</a:t>
            </a:r>
            <a:endParaRPr lang="en-US" sz="18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057901" y="609600"/>
            <a:ext cx="2514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6"/>
                </a:solidFill>
                <a:latin typeface="Arial Black" pitchFamily="34" charset="0"/>
              </a:rPr>
              <a:t>Cystometrogram</a:t>
            </a:r>
            <a:endParaRPr lang="en-US" sz="20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100354" name="Picture 2" descr="http://www.ncbi.nlm.nih.gov/books/NBK8948/bin/ch54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447800"/>
            <a:ext cx="4495800" cy="46482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0356" name="Picture 4" descr="http://www.oursbiz.com/Products/b/49/Intelligent-Uroflowmeter-ZNC-961A--600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1447800"/>
            <a:ext cx="443865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mmshait\Desktop\urinary\pessa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3581400"/>
            <a:ext cx="3086100" cy="3276600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112500"/>
          </a:effectLst>
        </p:spPr>
      </p:pic>
      <p:sp>
        <p:nvSpPr>
          <p:cNvPr id="22533" name="Content Placeholder 10"/>
          <p:cNvSpPr>
            <a:spLocks noGrp="1"/>
          </p:cNvSpPr>
          <p:nvPr>
            <p:ph sz="quarter" idx="1"/>
          </p:nvPr>
        </p:nvSpPr>
        <p:spPr>
          <a:xfrm>
            <a:off x="114301" y="152400"/>
            <a:ext cx="6858000" cy="6324600"/>
          </a:xfrm>
        </p:spPr>
        <p:txBody>
          <a:bodyPr/>
          <a:lstStyle/>
          <a:p>
            <a:pPr algn="just">
              <a:buNone/>
            </a:pPr>
            <a:r>
              <a:rPr lang="en-US" sz="3200" dirty="0" smtClean="0">
                <a:solidFill>
                  <a:schemeClr val="accent2"/>
                </a:solidFill>
                <a:latin typeface="Arial Black" pitchFamily="34" charset="0"/>
              </a:rPr>
              <a:t>Physical Therapy</a:t>
            </a:r>
          </a:p>
          <a:p>
            <a:pPr algn="just">
              <a:buClr>
                <a:schemeClr val="accent6"/>
              </a:buClr>
            </a:pPr>
            <a:r>
              <a:rPr lang="en-US" sz="3600" dirty="0" smtClean="0">
                <a:latin typeface="Eras Bold ITC" pitchFamily="34" charset="0"/>
              </a:rPr>
              <a:t>Pelvic floor muscle exercises</a:t>
            </a:r>
            <a:endParaRPr lang="en-US" sz="36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Medical Treatment</a:t>
            </a:r>
          </a:p>
          <a:p>
            <a:pPr lvl="1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200" dirty="0" smtClean="0">
                <a:latin typeface="Eras Bold ITC" pitchFamily="34" charset="0"/>
              </a:rPr>
              <a:t>α-adrenergic–stimulants </a:t>
            </a:r>
            <a:r>
              <a:rPr lang="en-US" sz="3200" dirty="0" err="1" smtClean="0">
                <a:latin typeface="Eras Bold ITC" pitchFamily="34" charset="0"/>
              </a:rPr>
              <a:t>Phenylpropanolamine</a:t>
            </a:r>
            <a:r>
              <a:rPr lang="en-US" sz="3200" dirty="0" smtClean="0">
                <a:latin typeface="Eras Bold ITC" pitchFamily="34" charset="0"/>
              </a:rPr>
              <a:t> and </a:t>
            </a:r>
            <a:r>
              <a:rPr lang="en-US" sz="3200" dirty="0" err="1" smtClean="0">
                <a:latin typeface="Eras Bold ITC" pitchFamily="34" charset="0"/>
              </a:rPr>
              <a:t>Pseudolphedrine</a:t>
            </a:r>
            <a:endParaRPr lang="en-US" sz="36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just" eaLnBrk="1" hangingPunct="1">
              <a:buClr>
                <a:schemeClr val="accent6"/>
              </a:buClr>
              <a:buFontTx/>
              <a:buNone/>
            </a:pPr>
            <a:r>
              <a:rPr lang="en-US" sz="3600" dirty="0" err="1" smtClean="0">
                <a:solidFill>
                  <a:schemeClr val="accent2"/>
                </a:solidFill>
                <a:latin typeface="Arial Black" pitchFamily="34" charset="0"/>
              </a:rPr>
              <a:t>Intravaginal</a:t>
            </a: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 Devices</a:t>
            </a:r>
          </a:p>
          <a:p>
            <a:pPr marL="342900" lvl="1" indent="-342900" algn="just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3300" dirty="0" err="1" smtClean="0">
                <a:latin typeface="Eras Bold ITC" pitchFamily="34" charset="0"/>
              </a:rPr>
              <a:t>Pessaries</a:t>
            </a:r>
            <a:r>
              <a:rPr lang="en-US" sz="3300" dirty="0" smtClean="0">
                <a:latin typeface="Eras Bold ITC" pitchFamily="34" charset="0"/>
              </a:rPr>
              <a:t> to elevate and support the bladder neck and urethra</a:t>
            </a:r>
          </a:p>
          <a:p>
            <a:pPr algn="just" eaLnBrk="1" hangingPunct="1">
              <a:buFontTx/>
              <a:buNone/>
            </a:pPr>
            <a:endParaRPr lang="en-US" sz="3200" dirty="0" smtClean="0"/>
          </a:p>
          <a:p>
            <a:pPr algn="just" eaLnBrk="1" hangingPunct="1">
              <a:buFontTx/>
              <a:buNone/>
            </a:pPr>
            <a:endParaRPr lang="en-US" sz="4400" dirty="0" smtClean="0"/>
          </a:p>
          <a:p>
            <a:pPr lvl="1" algn="just" eaLnBrk="1" hangingPunct="1">
              <a:buFontTx/>
              <a:buNone/>
            </a:pPr>
            <a:endParaRPr lang="en-US" sz="3200" dirty="0" smtClean="0"/>
          </a:p>
          <a:p>
            <a:pPr lvl="1" algn="just" eaLnBrk="1" hangingPunct="1">
              <a:buFontTx/>
              <a:buNone/>
            </a:pPr>
            <a:endParaRPr lang="en-US" sz="3200" dirty="0" smtClean="0"/>
          </a:p>
          <a:p>
            <a:pPr algn="just" eaLnBrk="1" hangingPunct="1">
              <a:buFontTx/>
              <a:buNone/>
            </a:pPr>
            <a:endParaRPr lang="en-US" sz="4400" dirty="0" smtClean="0"/>
          </a:p>
          <a:p>
            <a:pPr lvl="1" algn="just" eaLnBrk="1" hangingPunct="1">
              <a:buFontTx/>
              <a:buNone/>
            </a:pPr>
            <a:endParaRPr lang="en-US" sz="3200" dirty="0" smtClean="0"/>
          </a:p>
          <a:p>
            <a:pPr algn="just" eaLnBrk="1" hangingPunct="1">
              <a:buFontTx/>
              <a:buNone/>
            </a:pPr>
            <a:endParaRPr lang="en-US" sz="4400" dirty="0" smtClean="0"/>
          </a:p>
          <a:p>
            <a:pPr algn="just" eaLnBrk="1" hangingPunct="1">
              <a:buFontTx/>
              <a:buNone/>
            </a:pPr>
            <a:endParaRPr lang="en-US" sz="3200" dirty="0" smtClean="0"/>
          </a:p>
        </p:txBody>
      </p:sp>
      <p:pic>
        <p:nvPicPr>
          <p:cNvPr id="49158" name="Picture 6" descr="http://t0.gstatic.com/images?q=tbn:ANd9GcRKtV0n8jYCsFBm8X8ZJTiNoZL4N6iTgWbFUCf_ZZC6svAeKe-p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381000"/>
            <a:ext cx="3048000" cy="32194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85725" y="4724400"/>
            <a:ext cx="9944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lvl="1" indent="-228600" algn="justLow">
              <a:spcBef>
                <a:spcPts val="375"/>
              </a:spcBef>
              <a:buClr>
                <a:schemeClr val="accent2"/>
              </a:buClr>
              <a:buSzPct val="85000"/>
              <a:defRPr/>
            </a:pPr>
            <a:endParaRPr lang="en-US" sz="3300" dirty="0">
              <a:latin typeface="+mn-lt"/>
            </a:endParaRPr>
          </a:p>
          <a:p>
            <a:pPr marL="273050" indent="-273050" algn="justLow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en-US" sz="3300" dirty="0">
              <a:latin typeface="+mn-lt"/>
            </a:endParaRPr>
          </a:p>
          <a:p>
            <a:pPr marL="273050" indent="-273050" algn="justLow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en-US" sz="3300" dirty="0">
              <a:latin typeface="+mn-lt"/>
            </a:endParaRP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"/>
          </p:nvPr>
        </p:nvSpPr>
        <p:spPr>
          <a:xfrm>
            <a:off x="257175" y="457200"/>
            <a:ext cx="9772650" cy="6019800"/>
          </a:xfrm>
        </p:spPr>
        <p:txBody>
          <a:bodyPr/>
          <a:lstStyle/>
          <a:p>
            <a:pPr algn="justLow" eaLnBrk="1" hangingPunct="1">
              <a:buClr>
                <a:schemeClr val="accent2"/>
              </a:buClr>
              <a:buNone/>
            </a:pPr>
            <a:r>
              <a:rPr lang="en-US" sz="4400" dirty="0" smtClean="0">
                <a:solidFill>
                  <a:schemeClr val="accent6"/>
                </a:solidFill>
                <a:latin typeface="Cooper Black" pitchFamily="18" charset="0"/>
              </a:rPr>
              <a:t>Surgical Therapy</a:t>
            </a:r>
          </a:p>
          <a:p>
            <a:pPr algn="justLow" eaLnBrk="1" hangingPunct="1">
              <a:buClr>
                <a:schemeClr val="accent2"/>
              </a:buClr>
            </a:pPr>
            <a:r>
              <a:rPr lang="en-US" sz="4800" dirty="0" smtClean="0">
                <a:solidFill>
                  <a:schemeClr val="accent6"/>
                </a:solidFill>
                <a:latin typeface="Cooper Black" pitchFamily="18" charset="0"/>
              </a:rPr>
              <a:t>Surgery</a:t>
            </a:r>
            <a:r>
              <a:rPr lang="en-US" sz="3600" dirty="0" smtClean="0">
                <a:latin typeface="Eras Bold ITC" pitchFamily="34" charset="0"/>
              </a:rPr>
              <a:t> is the most commonly employed treatment for SUI.</a:t>
            </a:r>
          </a:p>
          <a:p>
            <a:pPr algn="justLow" eaLnBrk="1" hangingPunct="1">
              <a:buClr>
                <a:schemeClr val="accent2"/>
              </a:buClr>
            </a:pPr>
            <a:r>
              <a:rPr lang="en-US" sz="3600" dirty="0" smtClean="0">
                <a:latin typeface="Eras Bold ITC" pitchFamily="34" charset="0"/>
              </a:rPr>
              <a:t>The aim of all surgical procedures is to correct the pelvic relaxation defect and to stabilize and restore the normal supports of the urethra.</a:t>
            </a:r>
          </a:p>
          <a:p>
            <a:pPr>
              <a:buClr>
                <a:schemeClr val="accent2"/>
              </a:buClr>
            </a:pPr>
            <a:r>
              <a:rPr lang="en-US" sz="3450" dirty="0" smtClean="0">
                <a:latin typeface="Eras Bold ITC" pitchFamily="34" charset="0"/>
              </a:rPr>
              <a:t>The approach may be vaginal, abdominal or combined </a:t>
            </a:r>
            <a:r>
              <a:rPr lang="en-US" sz="3450" dirty="0" err="1" smtClean="0">
                <a:latin typeface="Eras Bold ITC" pitchFamily="34" charset="0"/>
              </a:rPr>
              <a:t>abdominovaginal</a:t>
            </a:r>
            <a:r>
              <a:rPr lang="en-US" sz="3450" dirty="0" smtClean="0">
                <a:latin typeface="Eras Bold ITC" pitchFamily="34" charset="0"/>
              </a:rPr>
              <a:t>. </a:t>
            </a:r>
          </a:p>
          <a:p>
            <a:pPr algn="justLow" eaLnBrk="1" hangingPunct="1">
              <a:buClr>
                <a:schemeClr val="accent2"/>
              </a:buClr>
            </a:pPr>
            <a:endParaRPr lang="en-US" sz="3300" dirty="0" smtClean="0">
              <a:latin typeface="Eras Bold ITC" pitchFamily="34" charset="0"/>
            </a:endParaRPr>
          </a:p>
          <a:p>
            <a:pPr algn="justLow" eaLnBrk="1" hangingPunct="1">
              <a:buClr>
                <a:schemeClr val="accent2"/>
              </a:buClr>
              <a:buFontTx/>
              <a:buNone/>
            </a:pPr>
            <a:endParaRPr lang="en-US" sz="3300" dirty="0" smtClean="0">
              <a:latin typeface="Eras Bold ITC" pitchFamily="34" charset="0"/>
            </a:endParaRPr>
          </a:p>
          <a:p>
            <a:pPr lvl="1" algn="justLow" eaLnBrk="1" hangingPunct="1">
              <a:buFontTx/>
              <a:buNone/>
            </a:pPr>
            <a:endParaRPr lang="en-US" sz="3300" dirty="0" smtClean="0"/>
          </a:p>
          <a:p>
            <a:pPr algn="justLow" eaLnBrk="1" hangingPunct="1">
              <a:buFontTx/>
              <a:buNone/>
            </a:pPr>
            <a:endParaRPr lang="en-US" sz="3300" dirty="0" smtClean="0"/>
          </a:p>
          <a:p>
            <a:pPr algn="justLow" eaLnBrk="1" hangingPunct="1">
              <a:buFontTx/>
              <a:buNone/>
            </a:pPr>
            <a:endParaRPr lang="en-US" sz="33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0"/>
          <p:cNvSpPr>
            <a:spLocks noGrp="1"/>
          </p:cNvSpPr>
          <p:nvPr>
            <p:ph sz="quarter" idx="1"/>
          </p:nvPr>
        </p:nvSpPr>
        <p:spPr>
          <a:xfrm>
            <a:off x="128588" y="76200"/>
            <a:ext cx="9891711" cy="670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Abdominal APPROACH </a:t>
            </a:r>
            <a:r>
              <a:rPr lang="en-US" sz="5400" dirty="0" smtClean="0">
                <a:solidFill>
                  <a:schemeClr val="accent6"/>
                </a:solidFill>
                <a:latin typeface="Eras Bold ITC" pitchFamily="34" charset="0"/>
              </a:rPr>
              <a:t>→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Eras Bold ITC" pitchFamily="34" charset="0"/>
              </a:rPr>
              <a:t>(Marshall–</a:t>
            </a:r>
            <a:r>
              <a:rPr lang="en-US" sz="3200" dirty="0" err="1" smtClean="0">
                <a:latin typeface="Eras Bold ITC" pitchFamily="34" charset="0"/>
              </a:rPr>
              <a:t>Marchetti</a:t>
            </a:r>
            <a:r>
              <a:rPr lang="en-US" sz="3200" dirty="0" smtClean="0">
                <a:latin typeface="Eras Bold ITC" pitchFamily="34" charset="0"/>
              </a:rPr>
              <a:t>–</a:t>
            </a:r>
            <a:r>
              <a:rPr lang="en-US" sz="3200" dirty="0" err="1" smtClean="0">
                <a:latin typeface="Eras Bold ITC" pitchFamily="34" charset="0"/>
              </a:rPr>
              <a:t>KrantzProcedure</a:t>
            </a:r>
            <a:r>
              <a:rPr lang="en-US" sz="3200" dirty="0" smtClean="0">
                <a:latin typeface="Eras Bold ITC" pitchFamily="34" charset="0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Eras Bold ITC" pitchFamily="34" charset="0"/>
              </a:rPr>
              <a:t>    or (Burch Procedure)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Eras Bold ITC" pitchFamily="34" charset="0"/>
              </a:rPr>
              <a:t>	   (</a:t>
            </a:r>
            <a:r>
              <a:rPr lang="en-US" sz="3200" dirty="0" smtClean="0">
                <a:solidFill>
                  <a:schemeClr val="accent6"/>
                </a:solidFill>
                <a:latin typeface="Eras Bold ITC" pitchFamily="34" charset="0"/>
              </a:rPr>
              <a:t>Burch </a:t>
            </a:r>
            <a:r>
              <a:rPr lang="en-US" sz="3200" dirty="0" err="1" smtClean="0">
                <a:solidFill>
                  <a:schemeClr val="accent6"/>
                </a:solidFill>
                <a:latin typeface="Eras Bold ITC" pitchFamily="34" charset="0"/>
              </a:rPr>
              <a:t>Colposuspension</a:t>
            </a:r>
            <a:r>
              <a:rPr lang="en-US" sz="3200" dirty="0" smtClean="0">
                <a:latin typeface="Eras Bold ITC" pitchFamily="34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32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endParaRPr lang="en-US" sz="3200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45058" name="Picture 2" descr="http://www.endoscopymanawatu.co.nz/IMAGES/colposuspen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6781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9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Common Disorders of Bladder Dysfunction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85763" y="1981200"/>
            <a:ext cx="9515475" cy="4648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latin typeface="Eras Bold ITC" pitchFamily="34" charset="0"/>
              </a:rPr>
              <a:t>The common symptoms of bladder dysfunction:</a:t>
            </a:r>
          </a:p>
          <a:p>
            <a:pPr marL="857250" indent="-85725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US" sz="4400" b="1" dirty="0" smtClean="0">
                <a:latin typeface="Eras Bold ITC" pitchFamily="34" charset="0"/>
              </a:rPr>
              <a:t>Urinary incontinence</a:t>
            </a:r>
          </a:p>
          <a:p>
            <a:pPr marL="857250" indent="-85725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US" sz="4400" b="1" dirty="0" smtClean="0">
                <a:latin typeface="Eras Bold ITC" pitchFamily="34" charset="0"/>
              </a:rPr>
              <a:t>Frequency of micturition</a:t>
            </a:r>
          </a:p>
          <a:p>
            <a:pPr marL="857250" indent="-85725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US" sz="4400" b="1" dirty="0" smtClean="0">
                <a:latin typeface="Eras Bold ITC" pitchFamily="34" charset="0"/>
              </a:rPr>
              <a:t>Dysuria</a:t>
            </a:r>
          </a:p>
          <a:p>
            <a:pPr marL="857250" indent="-85725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US" sz="4400" b="1" dirty="0" smtClean="0">
                <a:latin typeface="Eras Bold ITC" pitchFamily="34" charset="0"/>
              </a:rPr>
              <a:t>Urinary retention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90500" y="228600"/>
            <a:ext cx="952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Vaginal APPROACH</a:t>
            </a:r>
            <a:endParaRPr lang="en-US" sz="32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en-US" sz="3600" dirty="0" err="1" smtClean="0">
                <a:latin typeface="Eras Bold ITC" pitchFamily="34" charset="0"/>
              </a:rPr>
              <a:t>Suburethral</a:t>
            </a:r>
            <a:r>
              <a:rPr lang="en-US" sz="3600" dirty="0" smtClean="0">
                <a:latin typeface="Eras Bold ITC" pitchFamily="34" charset="0"/>
              </a:rPr>
              <a:t> sling procedures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3600" dirty="0" smtClean="0">
                <a:latin typeface="Eras Bold ITC" pitchFamily="34" charset="0"/>
              </a:rPr>
              <a:t>Modified sling procedures </a:t>
            </a:r>
          </a:p>
          <a:p>
            <a:pPr lvl="1" algn="just" eaLnBrk="1" hangingPunct="1">
              <a:buFontTx/>
              <a:buNone/>
            </a:pPr>
            <a:r>
              <a:rPr lang="en-US" sz="3600" dirty="0" smtClean="0">
                <a:latin typeface="Eras Bold ITC" pitchFamily="34" charset="0"/>
              </a:rPr>
              <a:t>	</a:t>
            </a:r>
            <a:r>
              <a:rPr lang="en-US" sz="3600" dirty="0" smtClean="0">
                <a:solidFill>
                  <a:schemeClr val="accent6"/>
                </a:solidFill>
                <a:latin typeface="Eras Bold ITC" pitchFamily="34" charset="0"/>
              </a:rPr>
              <a:t>(Tension free vaginal tape (TVT)</a:t>
            </a:r>
          </a:p>
        </p:txBody>
      </p:sp>
      <p:pic>
        <p:nvPicPr>
          <p:cNvPr id="6" name="Picture 2" descr="http://www.surgeryu.com/images/mfr/fetv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2590800"/>
            <a:ext cx="6629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492372" y="924580"/>
            <a:ext cx="7302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  <a:latin typeface="Arial Black" pitchFamily="34" charset="0"/>
              </a:rPr>
              <a:t>Tension free vaginal tape Procedure</a:t>
            </a:r>
            <a:endParaRPr lang="en-US" sz="28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102406" name="Picture 6" descr="http://www.kentgynaecologist.com/images/tv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676400"/>
            <a:ext cx="83058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28625" y="152400"/>
            <a:ext cx="6515100" cy="6858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accent6"/>
                </a:solidFill>
                <a:latin typeface="Arial Black" pitchFamily="34" charset="0"/>
              </a:rPr>
              <a:t>Detrusor</a:t>
            </a:r>
            <a:r>
              <a:rPr lang="en-US" b="1" dirty="0" smtClean="0">
                <a:solidFill>
                  <a:schemeClr val="accent6"/>
                </a:solidFill>
                <a:latin typeface="Arial Black" pitchFamily="34" charset="0"/>
              </a:rPr>
              <a:t> Instability </a:t>
            </a:r>
            <a:endParaRPr lang="en-US" dirty="0" smtClean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25603" name="Content Placeholder 10"/>
          <p:cNvSpPr>
            <a:spLocks noGrp="1"/>
          </p:cNvSpPr>
          <p:nvPr>
            <p:ph sz="quarter" idx="1"/>
          </p:nvPr>
        </p:nvSpPr>
        <p:spPr>
          <a:xfrm>
            <a:off x="342900" y="685800"/>
            <a:ext cx="9686925" cy="5867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sz="3200" b="1" dirty="0" err="1" smtClean="0">
                <a:latin typeface="Eras Bold ITC" pitchFamily="34" charset="0"/>
              </a:rPr>
              <a:t>Detrusor</a:t>
            </a:r>
            <a:r>
              <a:rPr lang="en-US" sz="3200" b="1" dirty="0" smtClean="0">
                <a:latin typeface="Eras Bold ITC" pitchFamily="34" charset="0"/>
              </a:rPr>
              <a:t> instability is characterized by uncontrolled contraction of the bladder wall (</a:t>
            </a:r>
            <a:r>
              <a:rPr lang="en-US" sz="3200" b="1" dirty="0" err="1" smtClean="0">
                <a:latin typeface="Eras Bold ITC" pitchFamily="34" charset="0"/>
              </a:rPr>
              <a:t>detrusor</a:t>
            </a:r>
            <a:r>
              <a:rPr lang="en-US" sz="3200" b="1" dirty="0" smtClean="0">
                <a:latin typeface="Eras Bold ITC" pitchFamily="34" charset="0"/>
              </a:rPr>
              <a:t> muscle) producing urgency and sometimes leakage (urge incontinence). </a:t>
            </a:r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sz="3200" b="1" dirty="0" smtClean="0">
                <a:latin typeface="Eras Bold ITC" pitchFamily="34" charset="0"/>
              </a:rPr>
              <a:t>Involuntary </a:t>
            </a:r>
            <a:r>
              <a:rPr lang="en-US" sz="3200" b="1" dirty="0" err="1" smtClean="0">
                <a:latin typeface="Eras Bold ITC" pitchFamily="34" charset="0"/>
              </a:rPr>
              <a:t>detrusor</a:t>
            </a:r>
            <a:r>
              <a:rPr lang="en-US" sz="3200" b="1" dirty="0" smtClean="0">
                <a:latin typeface="Eras Bold ITC" pitchFamily="34" charset="0"/>
              </a:rPr>
              <a:t> contractions cause urgency and urge incontinence, often with frequency and </a:t>
            </a:r>
            <a:r>
              <a:rPr lang="en-US" sz="3200" b="1" dirty="0" err="1" smtClean="0">
                <a:latin typeface="Eras Bold ITC" pitchFamily="34" charset="0"/>
              </a:rPr>
              <a:t>nocturia</a:t>
            </a:r>
            <a:r>
              <a:rPr lang="en-US" sz="3200" b="1" dirty="0" smtClean="0">
                <a:latin typeface="Eras Bold ITC" pitchFamily="34" charset="0"/>
              </a:rPr>
              <a:t>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0"/>
          <p:cNvSpPr>
            <a:spLocks noGrp="1"/>
          </p:cNvSpPr>
          <p:nvPr>
            <p:ph sz="quarter" idx="1"/>
          </p:nvPr>
        </p:nvSpPr>
        <p:spPr>
          <a:xfrm>
            <a:off x="342900" y="152400"/>
            <a:ext cx="9686925" cy="6553200"/>
          </a:xfrm>
        </p:spPr>
        <p:txBody>
          <a:bodyPr/>
          <a:lstStyle/>
          <a:p>
            <a:pPr algn="just" eaLnBrk="1" hangingPunct="1">
              <a:buClr>
                <a:schemeClr val="accent6"/>
              </a:buClr>
            </a:pPr>
            <a:r>
              <a:rPr lang="en-US" sz="3200" b="1" dirty="0" err="1" smtClean="0">
                <a:solidFill>
                  <a:srgbClr val="000000"/>
                </a:solidFill>
                <a:latin typeface="Eras Bold ITC" pitchFamily="34" charset="0"/>
              </a:rPr>
              <a:t>Detrusor</a:t>
            </a:r>
            <a:r>
              <a:rPr lang="en-US" sz="3200" b="1" dirty="0" smtClean="0">
                <a:solidFill>
                  <a:srgbClr val="000000"/>
                </a:solidFill>
                <a:latin typeface="Eras Bold ITC" pitchFamily="34" charset="0"/>
              </a:rPr>
              <a:t> over activity is the second commonest cause of female urinary incontinence behind stress incontinence.</a:t>
            </a:r>
          </a:p>
          <a:p>
            <a:pPr algn="just" eaLnBrk="1" hangingPunct="1">
              <a:buClr>
                <a:schemeClr val="accent6"/>
              </a:buClr>
            </a:pPr>
            <a:endParaRPr lang="en-US" sz="3200" b="1" dirty="0">
              <a:solidFill>
                <a:srgbClr val="000000"/>
              </a:solidFill>
              <a:latin typeface="Eras Bold ITC" pitchFamily="34" charset="0"/>
            </a:endParaRPr>
          </a:p>
          <a:p>
            <a:pPr algn="just" eaLnBrk="1" hangingPunct="1">
              <a:buClr>
                <a:schemeClr val="accent6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Eras Bold ITC" pitchFamily="34" charset="0"/>
              </a:rPr>
              <a:t>Risk factors include multiple sclerosis and stroke but most cases have no specific cause.</a:t>
            </a:r>
          </a:p>
          <a:p>
            <a:pPr algn="just" eaLnBrk="1" hangingPunct="1">
              <a:buFontTx/>
              <a:buNone/>
            </a:pPr>
            <a:r>
              <a:rPr lang="en-US" sz="3200" b="1" dirty="0" smtClean="0">
                <a:solidFill>
                  <a:schemeClr val="accent6"/>
                </a:solidFill>
                <a:latin typeface="Arial Black" pitchFamily="34" charset="0"/>
              </a:rPr>
              <a:t>Symptoms</a:t>
            </a:r>
          </a:p>
          <a:p>
            <a:pPr eaLnBrk="1" hangingPunct="1">
              <a:buClr>
                <a:schemeClr val="accent6"/>
              </a:buClr>
            </a:pPr>
            <a:r>
              <a:rPr lang="en-US" b="1" dirty="0" smtClean="0">
                <a:latin typeface="Eras Bold ITC" pitchFamily="34" charset="0"/>
              </a:rPr>
              <a:t>Frequency of </a:t>
            </a:r>
            <a:r>
              <a:rPr lang="en-US" b="1" dirty="0" err="1" smtClean="0">
                <a:latin typeface="Eras Bold ITC" pitchFamily="34" charset="0"/>
              </a:rPr>
              <a:t>micturition</a:t>
            </a:r>
            <a:r>
              <a:rPr lang="en-US" b="1" dirty="0" smtClean="0">
                <a:latin typeface="Eras Bold ITC" pitchFamily="34" charset="0"/>
              </a:rPr>
              <a:t> </a:t>
            </a:r>
          </a:p>
          <a:p>
            <a:pPr eaLnBrk="1" hangingPunct="1">
              <a:buClr>
                <a:schemeClr val="accent6"/>
              </a:buClr>
            </a:pPr>
            <a:r>
              <a:rPr lang="en-US" b="1" dirty="0" err="1" smtClean="0">
                <a:latin typeface="Eras Bold ITC" pitchFamily="34" charset="0"/>
              </a:rPr>
              <a:t>Nocturia</a:t>
            </a:r>
            <a:endParaRPr lang="en-US" b="1" dirty="0" smtClean="0">
              <a:latin typeface="Eras Bold ITC" pitchFamily="34" charset="0"/>
            </a:endParaRPr>
          </a:p>
          <a:p>
            <a:pPr eaLnBrk="1" hangingPunct="1">
              <a:buClr>
                <a:schemeClr val="accent6"/>
              </a:buClr>
            </a:pPr>
            <a:r>
              <a:rPr lang="en-US" b="1" dirty="0" smtClean="0">
                <a:latin typeface="Eras Bold ITC" pitchFamily="34" charset="0"/>
              </a:rPr>
              <a:t>Abdominal discomfort </a:t>
            </a:r>
          </a:p>
          <a:p>
            <a:pPr eaLnBrk="1" hangingPunct="1">
              <a:buClr>
                <a:schemeClr val="accent6"/>
              </a:buClr>
            </a:pPr>
            <a:r>
              <a:rPr lang="en-US" b="1" dirty="0" smtClean="0">
                <a:latin typeface="Eras Bold ITC" pitchFamily="34" charset="0"/>
              </a:rPr>
              <a:t>Urge incontinence 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Eras Bold ITC" pitchFamily="34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</a:pPr>
            <a:endParaRPr lang="en-US" b="1" dirty="0" smtClean="0">
              <a:solidFill>
                <a:srgbClr val="00000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0"/>
          <p:cNvSpPr>
            <a:spLocks noGrp="1"/>
          </p:cNvSpPr>
          <p:nvPr>
            <p:ph sz="quarter" idx="1"/>
          </p:nvPr>
        </p:nvSpPr>
        <p:spPr>
          <a:xfrm>
            <a:off x="342900" y="304800"/>
            <a:ext cx="9686925" cy="6400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b="1" dirty="0" smtClean="0">
                <a:solidFill>
                  <a:schemeClr val="accent6"/>
                </a:solidFill>
                <a:latin typeface="Arial Black" pitchFamily="34" charset="0"/>
              </a:rPr>
              <a:t>Investigations</a:t>
            </a:r>
          </a:p>
          <a:p>
            <a:pPr algn="just" eaLnBrk="1" hangingPunct="1">
              <a:buClr>
                <a:schemeClr val="accent6"/>
              </a:buClr>
            </a:pPr>
            <a:r>
              <a:rPr lang="en-US" sz="2700" b="1" dirty="0" smtClean="0">
                <a:latin typeface="Eras Bold ITC" pitchFamily="34" charset="0"/>
              </a:rPr>
              <a:t>Mid-stream urine M,C and S; to rule out urinary tract infection.</a:t>
            </a:r>
          </a:p>
          <a:p>
            <a:pPr algn="just" eaLnBrk="1" hangingPunct="1">
              <a:buClr>
                <a:schemeClr val="accent6"/>
              </a:buClr>
            </a:pPr>
            <a:r>
              <a:rPr lang="en-US" sz="2700" b="1" dirty="0" smtClean="0">
                <a:latin typeface="Eras Bold ITC" pitchFamily="34" charset="0"/>
              </a:rPr>
              <a:t>Investigations to consider differential diagnosis, e.g. renal function, electrolytes, fasting glucose.</a:t>
            </a:r>
          </a:p>
          <a:p>
            <a:pPr algn="just" eaLnBrk="1" hangingPunct="1">
              <a:buClr>
                <a:schemeClr val="accent6"/>
              </a:buClr>
            </a:pPr>
            <a:r>
              <a:rPr lang="en-US" sz="2700" b="1" dirty="0" err="1" smtClean="0">
                <a:latin typeface="Eras Bold ITC" pitchFamily="34" charset="0"/>
              </a:rPr>
              <a:t>Urodynamic</a:t>
            </a:r>
            <a:r>
              <a:rPr lang="en-US" sz="2700" b="1" dirty="0" smtClean="0">
                <a:latin typeface="Eras Bold ITC" pitchFamily="34" charset="0"/>
              </a:rPr>
              <a:t> studies show involuntary contraction of bladder during filling.</a:t>
            </a:r>
          </a:p>
          <a:p>
            <a:pPr algn="just" eaLnBrk="1" hangingPunct="1">
              <a:buClr>
                <a:schemeClr val="accent6"/>
              </a:buClr>
            </a:pPr>
            <a:r>
              <a:rPr lang="en-US" sz="2700" b="1" dirty="0" smtClean="0">
                <a:latin typeface="Eras Bold ITC" pitchFamily="34" charset="0"/>
              </a:rPr>
              <a:t>Depending on the presentation, ultrasound of the renal tract and </a:t>
            </a:r>
            <a:r>
              <a:rPr lang="en-US" sz="2700" b="1" dirty="0" err="1" smtClean="0">
                <a:latin typeface="Eras Bold ITC" pitchFamily="34" charset="0"/>
              </a:rPr>
              <a:t>cystoscopy</a:t>
            </a:r>
            <a:r>
              <a:rPr lang="en-US" sz="2700" b="1" dirty="0" smtClean="0">
                <a:latin typeface="Eras Bold ITC" pitchFamily="34" charset="0"/>
              </a:rPr>
              <a:t> may be required. </a:t>
            </a:r>
          </a:p>
          <a:p>
            <a:pPr algn="just" eaLnBrk="1" hangingPunct="1">
              <a:buClr>
                <a:schemeClr val="accent6"/>
              </a:buClr>
              <a:buFontTx/>
              <a:buNone/>
            </a:pPr>
            <a:endParaRPr lang="en-US" sz="2700" b="1" dirty="0" smtClean="0">
              <a:solidFill>
                <a:schemeClr val="accent6"/>
              </a:solidFill>
              <a:latin typeface="Eras Bold ITC" pitchFamily="34" charset="0"/>
            </a:endParaRPr>
          </a:p>
          <a:p>
            <a:pPr algn="just" eaLnBrk="1" hangingPunct="1">
              <a:buClr>
                <a:schemeClr val="accent6"/>
              </a:buClr>
              <a:buFontTx/>
              <a:buNone/>
            </a:pPr>
            <a:r>
              <a:rPr lang="en-US" sz="2800" b="1" dirty="0" smtClean="0">
                <a:solidFill>
                  <a:schemeClr val="accent6"/>
                </a:solidFill>
                <a:latin typeface="Arial Black" pitchFamily="34" charset="0"/>
              </a:rPr>
              <a:t>Management</a:t>
            </a:r>
          </a:p>
          <a:p>
            <a:pPr algn="just" eaLnBrk="1" hangingPunct="1">
              <a:buClr>
                <a:schemeClr val="accent6"/>
              </a:buClr>
            </a:pPr>
            <a:r>
              <a:rPr lang="en-US" sz="2700" b="1" dirty="0" smtClean="0">
                <a:latin typeface="Eras Bold ITC" pitchFamily="34" charset="0"/>
              </a:rPr>
              <a:t>Pelvic floor exercises and bladder training</a:t>
            </a:r>
          </a:p>
          <a:p>
            <a:pPr algn="just" eaLnBrk="1" hangingPunct="1">
              <a:buClr>
                <a:srgbClr val="0000FF"/>
              </a:buClr>
              <a:buFontTx/>
              <a:buNone/>
            </a:pPr>
            <a:endParaRPr lang="en-US" sz="2700" b="1" dirty="0" smtClean="0">
              <a:latin typeface="Eras Bold ITC" pitchFamily="34" charset="0"/>
            </a:endParaRPr>
          </a:p>
          <a:p>
            <a:pPr algn="just" eaLnBrk="1" hangingPunct="1">
              <a:buFontTx/>
              <a:buNone/>
            </a:pPr>
            <a:endParaRPr lang="en-US" sz="2700" b="1" dirty="0" smtClean="0">
              <a:latin typeface="Eras Bold ITC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2"/>
              </a:buClr>
            </a:pPr>
            <a:endParaRPr lang="en-US" sz="2700" b="1" dirty="0" smtClean="0">
              <a:latin typeface="Eras Bold ITC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0"/>
          <p:cNvSpPr>
            <a:spLocks noGrp="1"/>
          </p:cNvSpPr>
          <p:nvPr>
            <p:ph sz="quarter" idx="1"/>
          </p:nvPr>
        </p:nvSpPr>
        <p:spPr>
          <a:xfrm>
            <a:off x="190500" y="609600"/>
            <a:ext cx="9601200" cy="2514600"/>
          </a:xfrm>
        </p:spPr>
        <p:txBody>
          <a:bodyPr>
            <a:normAutofit lnSpcReduction="10000"/>
          </a:bodyPr>
          <a:lstStyle/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0000FF"/>
              </a:buClr>
              <a:buFontTx/>
              <a:buNone/>
              <a:defRPr/>
            </a:pPr>
            <a:r>
              <a:rPr lang="en-US" sz="3600" dirty="0" smtClean="0">
                <a:solidFill>
                  <a:schemeClr val="accent6"/>
                </a:solidFill>
                <a:latin typeface="Arial Black" pitchFamily="34" charset="0"/>
              </a:rPr>
              <a:t>Drugs</a:t>
            </a:r>
          </a:p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 typeface="Wingdings 2"/>
              <a:buChar char=""/>
              <a:defRPr/>
            </a:pPr>
            <a:r>
              <a:rPr lang="en-US" sz="3200" dirty="0" smtClean="0">
                <a:latin typeface="Eras Bold ITC" pitchFamily="34" charset="0"/>
              </a:rPr>
              <a:t>Anticholinergics, e.g. oxybutynin, propiverine, tolterodine, trospium chloride, have a direct relaxant effect on urinary smooth muscle.</a:t>
            </a:r>
          </a:p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/>
            </a:pPr>
            <a:endParaRPr lang="en-US" sz="2900" dirty="0" smtClean="0">
              <a:solidFill>
                <a:schemeClr val="accent6"/>
              </a:solidFill>
              <a:latin typeface="Eras Bold ITC" pitchFamily="34" charset="0"/>
            </a:endParaRPr>
          </a:p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/>
            </a:pPr>
            <a:endParaRPr lang="en-US" sz="2900" dirty="0" smtClean="0">
              <a:latin typeface="Eras Bold ITC" pitchFamily="34" charset="0"/>
            </a:endParaRPr>
          </a:p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 typeface="Wingdings 2"/>
              <a:buChar char=""/>
              <a:defRPr/>
            </a:pPr>
            <a:endParaRPr lang="en-US" sz="2900" dirty="0" smtClean="0">
              <a:latin typeface="Eras Bold ITC" pitchFamily="34" charset="0"/>
            </a:endParaRPr>
          </a:p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/>
            </a:pPr>
            <a:endParaRPr lang="en-US" sz="2900" dirty="0" smtClean="0">
              <a:latin typeface="Eras Bold ITC" pitchFamily="34" charset="0"/>
            </a:endParaRPr>
          </a:p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2900" dirty="0" smtClean="0">
              <a:latin typeface="Eras Bold ITC" pitchFamily="34" charset="0"/>
            </a:endParaRPr>
          </a:p>
          <a:p>
            <a:pPr marL="274320" indent="-274320" algn="justLow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endParaRPr lang="en-US" sz="2900" dirty="0" smtClean="0">
              <a:latin typeface="Eras Bold ITC" pitchFamily="34" charset="0"/>
            </a:endParaRPr>
          </a:p>
        </p:txBody>
      </p:sp>
      <p:pic>
        <p:nvPicPr>
          <p:cNvPr id="34818" name="Picture 2" descr="http://www.ciplamyanmar.com/images/oxyspas-2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2971800"/>
            <a:ext cx="6096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bmj.com/content/312/7042/1352/F3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609600"/>
            <a:ext cx="38100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114300" y="304800"/>
            <a:ext cx="57912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/>
            </a:pPr>
            <a:r>
              <a:rPr lang="en-US" sz="3600" b="1" dirty="0" smtClean="0">
                <a:solidFill>
                  <a:schemeClr val="accent6"/>
                </a:solidFill>
                <a:latin typeface="Arial Black" pitchFamily="34" charset="0"/>
              </a:rPr>
              <a:t>Surgery</a:t>
            </a:r>
          </a:p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 typeface="Wingdings 2"/>
              <a:buChar char=""/>
              <a:defRPr/>
            </a:pPr>
            <a:r>
              <a:rPr lang="en-US" sz="3200" b="1" dirty="0" smtClean="0">
                <a:latin typeface="Eras Bold ITC" pitchFamily="34" charset="0"/>
              </a:rPr>
              <a:t>Surgery is only indicated for intractable and severe </a:t>
            </a:r>
            <a:r>
              <a:rPr lang="en-US" sz="3200" b="1" dirty="0" err="1" smtClean="0">
                <a:latin typeface="Eras Bold ITC" pitchFamily="34" charset="0"/>
              </a:rPr>
              <a:t>detrusor</a:t>
            </a:r>
            <a:r>
              <a:rPr lang="en-US" sz="3200" b="1" dirty="0" smtClean="0">
                <a:latin typeface="Eras Bold ITC" pitchFamily="34" charset="0"/>
              </a:rPr>
              <a:t> over activity. </a:t>
            </a:r>
          </a:p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 typeface="Wingdings 2"/>
              <a:buChar char=""/>
              <a:defRPr/>
            </a:pPr>
            <a:endParaRPr lang="en-US" sz="3200" b="1" dirty="0" smtClean="0">
              <a:latin typeface="Eras Bold ITC" pitchFamily="34" charset="0"/>
            </a:endParaRPr>
          </a:p>
          <a:p>
            <a:pPr marL="274320" indent="-274320" algn="justLow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 typeface="Wingdings 2"/>
              <a:buChar char=""/>
              <a:defRPr/>
            </a:pPr>
            <a:r>
              <a:rPr lang="en-US" sz="3200" b="1" dirty="0" smtClean="0">
                <a:latin typeface="Eras Bold ITC" pitchFamily="34" charset="0"/>
              </a:rPr>
              <a:t>The most common procedure is an </a:t>
            </a:r>
            <a:r>
              <a:rPr lang="en-US" sz="3200" b="1" dirty="0" err="1" smtClean="0">
                <a:latin typeface="Eras Bold ITC" pitchFamily="34" charset="0"/>
              </a:rPr>
              <a:t>ileocystoplasty</a:t>
            </a:r>
            <a:r>
              <a:rPr lang="en-US" sz="3200" b="1" dirty="0" smtClean="0">
                <a:latin typeface="Eras Bold ITC" pitchFamily="34" charset="0"/>
              </a:rPr>
              <a:t>, in which the bladder is opened and a patch of ileum sutured into the bladder like a patch.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5"/>
          <p:cNvSpPr>
            <a:spLocks noGrp="1"/>
          </p:cNvSpPr>
          <p:nvPr>
            <p:ph sz="quarter" idx="1"/>
          </p:nvPr>
        </p:nvSpPr>
        <p:spPr>
          <a:xfrm>
            <a:off x="190500" y="1524000"/>
            <a:ext cx="9686925" cy="5029200"/>
          </a:xfrm>
        </p:spPr>
        <p:txBody>
          <a:bodyPr/>
          <a:lstStyle/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500" dirty="0" smtClean="0">
                <a:latin typeface="Eras Bold ITC" pitchFamily="34" charset="0"/>
              </a:rPr>
              <a:t>Urge urinary incontinence (UUI) is defined as the involuntary leakage of urine accompanied by or immediately preceded by urgency.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endParaRPr lang="en-US" sz="3500" dirty="0" smtClean="0">
              <a:latin typeface="Eras Bold ITC" pitchFamily="34" charset="0"/>
            </a:endParaRP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500" dirty="0" smtClean="0">
                <a:latin typeface="Eras Bold ITC" pitchFamily="34" charset="0"/>
              </a:rPr>
              <a:t>Overactive bladder (OAB), is defined as urgency, with or without urge incontinence, usually with frequency, and </a:t>
            </a:r>
            <a:r>
              <a:rPr lang="en-US" sz="3500" dirty="0" err="1" smtClean="0">
                <a:latin typeface="Eras Bold ITC" pitchFamily="34" charset="0"/>
              </a:rPr>
              <a:t>nocturia</a:t>
            </a:r>
            <a:r>
              <a:rPr lang="en-US" sz="3500" dirty="0" smtClean="0">
                <a:latin typeface="Eras Bold ITC" pitchFamily="34" charset="0"/>
              </a:rPr>
              <a:t>.</a:t>
            </a:r>
          </a:p>
          <a:p>
            <a:pPr eaLnBrk="1" hangingPunct="1"/>
            <a:endParaRPr lang="en-US" sz="3400" dirty="0" smtClean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28625" y="303074"/>
            <a:ext cx="8524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Arial Black" pitchFamily="34" charset="0"/>
              </a:rPr>
              <a:t>Urge Urinary Incontinence and Overactive Bladder </a:t>
            </a:r>
            <a:br>
              <a:rPr lang="en-US" sz="3600" dirty="0">
                <a:solidFill>
                  <a:schemeClr val="accent2"/>
                </a:solidFill>
                <a:latin typeface="Arial Black" pitchFamily="34" charset="0"/>
              </a:rPr>
            </a:br>
            <a:endParaRPr lang="en-US" sz="3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352800"/>
            <a:ext cx="3686175" cy="1981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23" name="Content Placeholder 10"/>
          <p:cNvSpPr>
            <a:spLocks noGrp="1"/>
          </p:cNvSpPr>
          <p:nvPr>
            <p:ph sz="quarter" idx="1"/>
          </p:nvPr>
        </p:nvSpPr>
        <p:spPr>
          <a:xfrm>
            <a:off x="257175" y="0"/>
            <a:ext cx="9686925" cy="6629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3700" dirty="0" smtClean="0">
                <a:solidFill>
                  <a:schemeClr val="accent2"/>
                </a:solidFill>
                <a:latin typeface="Arial Black" pitchFamily="34" charset="0"/>
              </a:rPr>
              <a:t>Treatment </a:t>
            </a:r>
          </a:p>
          <a:p>
            <a:pPr lvl="1" algn="just" eaLnBrk="1" hangingPunct="1">
              <a:buClr>
                <a:schemeClr val="accent6"/>
              </a:buClr>
              <a:buSzPct val="130000"/>
              <a:buFont typeface="Arial" charset="0"/>
              <a:buChar char="•"/>
            </a:pPr>
            <a:r>
              <a:rPr lang="en-US" sz="2500" dirty="0" smtClean="0">
                <a:latin typeface="Eras Bold ITC" pitchFamily="34" charset="0"/>
              </a:rPr>
              <a:t>Behavioral modification</a:t>
            </a:r>
          </a:p>
          <a:p>
            <a:pPr lvl="1" algn="just" eaLnBrk="1" hangingPunct="1">
              <a:buClr>
                <a:schemeClr val="accent6"/>
              </a:buClr>
              <a:buSzPct val="130000"/>
              <a:buFont typeface="Arial" charset="0"/>
              <a:buChar char="•"/>
            </a:pPr>
            <a:r>
              <a:rPr lang="en-US" sz="2500" dirty="0" smtClean="0">
                <a:latin typeface="Eras Bold ITC" pitchFamily="34" charset="0"/>
              </a:rPr>
              <a:t>Pharmacologic and physical intervention </a:t>
            </a:r>
          </a:p>
          <a:p>
            <a:pPr lvl="2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500" dirty="0" smtClean="0">
                <a:latin typeface="Eras Bold ITC" pitchFamily="34" charset="0"/>
              </a:rPr>
              <a:t> Reducing fluid intake</a:t>
            </a:r>
          </a:p>
          <a:p>
            <a:pPr lvl="2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500" dirty="0" smtClean="0">
                <a:latin typeface="Eras Bold ITC" pitchFamily="34" charset="0"/>
              </a:rPr>
              <a:t>Avoiding liquids during the evening hours</a:t>
            </a:r>
          </a:p>
          <a:p>
            <a:pPr lvl="2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500" dirty="0" err="1" smtClean="0">
                <a:latin typeface="Eras Bold ITC" pitchFamily="34" charset="0"/>
              </a:rPr>
              <a:t>Kegel</a:t>
            </a:r>
            <a:r>
              <a:rPr lang="en-US" sz="2500" dirty="0" smtClean="0">
                <a:latin typeface="Eras Bold ITC" pitchFamily="34" charset="0"/>
              </a:rPr>
              <a:t> exercises</a:t>
            </a:r>
          </a:p>
          <a:p>
            <a:pPr lvl="2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500" dirty="0" err="1" smtClean="0">
                <a:latin typeface="Eras Bold ITC" pitchFamily="34" charset="0"/>
              </a:rPr>
              <a:t>Antimuscarinics</a:t>
            </a:r>
            <a:r>
              <a:rPr lang="en-US" sz="2500" dirty="0" smtClean="0">
                <a:latin typeface="Eras Bold ITC" pitchFamily="34" charset="0"/>
              </a:rPr>
              <a:t>, or Anticholinergics</a:t>
            </a:r>
          </a:p>
          <a:p>
            <a:pPr lvl="2" algn="just" eaLnBrk="1" hangingPunct="1">
              <a:buClr>
                <a:schemeClr val="accent6"/>
              </a:buClr>
              <a:buFontTx/>
              <a:buNone/>
            </a:pPr>
            <a:r>
              <a:rPr lang="en-US" sz="2400" dirty="0" smtClean="0">
                <a:latin typeface="Eras Bold ITC" pitchFamily="34" charset="0"/>
              </a:rPr>
              <a:t>	e.g. 	</a:t>
            </a:r>
            <a:r>
              <a:rPr lang="en-US" sz="2400" dirty="0" smtClean="0">
                <a:solidFill>
                  <a:schemeClr val="accent2"/>
                </a:solidFill>
                <a:latin typeface="Eras Bold ITC" pitchFamily="34" charset="0"/>
              </a:rPr>
              <a:t>−</a:t>
            </a:r>
            <a:r>
              <a:rPr lang="en-US" sz="2400" dirty="0" smtClean="0">
                <a:latin typeface="Eras Bold ITC" pitchFamily="34" charset="0"/>
              </a:rPr>
              <a:t> Oxybutynin chloride</a:t>
            </a:r>
          </a:p>
          <a:p>
            <a:pPr lvl="2" algn="just" eaLnBrk="1" hangingPunct="1">
              <a:buClr>
                <a:schemeClr val="accent6"/>
              </a:buClr>
              <a:buFontTx/>
              <a:buNone/>
            </a:pPr>
            <a:r>
              <a:rPr lang="en-US" sz="2400" dirty="0" smtClean="0">
                <a:latin typeface="Eras Bold ITC" pitchFamily="34" charset="0"/>
              </a:rPr>
              <a:t>	        	</a:t>
            </a:r>
            <a:r>
              <a:rPr lang="en-US" sz="2400" dirty="0" smtClean="0">
                <a:solidFill>
                  <a:schemeClr val="accent2"/>
                </a:solidFill>
                <a:latin typeface="Eras Bold ITC" pitchFamily="34" charset="0"/>
              </a:rPr>
              <a:t>−</a:t>
            </a:r>
            <a:r>
              <a:rPr lang="en-US" sz="2400" dirty="0" smtClean="0">
                <a:latin typeface="Eras Bold ITC" pitchFamily="34" charset="0"/>
              </a:rPr>
              <a:t> Tolterodine</a:t>
            </a:r>
          </a:p>
          <a:p>
            <a:pPr lvl="1" algn="just" eaLnBrk="1" hangingPunct="1">
              <a:buClr>
                <a:schemeClr val="accent6"/>
              </a:buClr>
              <a:buFontTx/>
              <a:buNone/>
            </a:pPr>
            <a:endParaRPr lang="en-US" dirty="0" smtClean="0">
              <a:latin typeface="Eras Bold ITC" pitchFamily="34" charset="0"/>
            </a:endParaRPr>
          </a:p>
          <a:p>
            <a:pPr lvl="1" algn="just" eaLnBrk="1" hangingPunct="1">
              <a:buClr>
                <a:schemeClr val="accent6"/>
              </a:buClr>
              <a:buFontTx/>
              <a:buNone/>
            </a:pPr>
            <a:endParaRPr lang="en-US" sz="2800" dirty="0" smtClean="0">
              <a:latin typeface="Eras Bold ITC" pitchFamily="34" charset="0"/>
            </a:endParaRPr>
          </a:p>
          <a:p>
            <a:pPr lvl="1" algn="just" eaLnBrk="1" hangingPunct="1">
              <a:buClr>
                <a:schemeClr val="accent6"/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Eras Bold ITC" pitchFamily="34" charset="0"/>
              </a:rPr>
              <a:t>Functional Electrical Stimulation</a:t>
            </a:r>
          </a:p>
          <a:p>
            <a:pPr lvl="1" algn="just" eaLnBrk="1" hangingPunct="1">
              <a:buClr>
                <a:schemeClr val="accent6"/>
              </a:buClr>
              <a:buSzPct val="140000"/>
              <a:buFontTx/>
              <a:buNone/>
            </a:pPr>
            <a:r>
              <a:rPr lang="en-US" sz="2800" dirty="0" smtClean="0">
                <a:latin typeface="Eras Bold ITC" pitchFamily="34" charset="0"/>
              </a:rPr>
              <a:t>	(contractions of the pelvic floor and </a:t>
            </a:r>
            <a:r>
              <a:rPr lang="en-US" sz="2800" dirty="0" err="1" smtClean="0">
                <a:latin typeface="Eras Bold ITC" pitchFamily="34" charset="0"/>
              </a:rPr>
              <a:t>periurethral</a:t>
            </a:r>
            <a:r>
              <a:rPr lang="en-US" sz="2800" dirty="0" smtClean="0">
                <a:latin typeface="Eras Bold ITC" pitchFamily="34" charset="0"/>
              </a:rPr>
              <a:t> skeletal muscles)</a:t>
            </a:r>
          </a:p>
          <a:p>
            <a:pPr lvl="3" algn="just" eaLnBrk="1" hangingPunct="1">
              <a:buFontTx/>
              <a:buNone/>
            </a:pPr>
            <a:endParaRPr lang="en-US" dirty="0" smtClean="0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8029575" y="3395662"/>
            <a:ext cx="2066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Arial Black" pitchFamily="34" charset="0"/>
              </a:rPr>
              <a:t>Kegel</a:t>
            </a:r>
            <a:r>
              <a:rPr lang="en-US" sz="1600" dirty="0">
                <a:latin typeface="Arial Black" pitchFamily="34" charset="0"/>
              </a:rPr>
              <a:t> exercises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www.advancedpelvic.com/images/pic-fist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1828800"/>
            <a:ext cx="3171825" cy="4800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1747" name="Content Placeholder 10"/>
          <p:cNvSpPr>
            <a:spLocks noGrp="1"/>
          </p:cNvSpPr>
          <p:nvPr>
            <p:ph sz="quarter" idx="1"/>
          </p:nvPr>
        </p:nvSpPr>
        <p:spPr>
          <a:xfrm>
            <a:off x="171450" y="228600"/>
            <a:ext cx="9686925" cy="5943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3400" dirty="0" smtClean="0">
                <a:solidFill>
                  <a:schemeClr val="accent2"/>
                </a:solidFill>
                <a:latin typeface="Arial Black" pitchFamily="34" charset="0"/>
              </a:rPr>
              <a:t>Overflow Incontinence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2800" dirty="0" smtClean="0">
                <a:latin typeface="Eras Bold ITC" pitchFamily="34" charset="0"/>
              </a:rPr>
              <a:t>Urinary retention and overflow incontinence may result from </a:t>
            </a:r>
            <a:r>
              <a:rPr lang="en-US" sz="2800" dirty="0" err="1" smtClean="0">
                <a:latin typeface="Eras Bold ITC" pitchFamily="34" charset="0"/>
              </a:rPr>
              <a:t>detrusor</a:t>
            </a:r>
            <a:r>
              <a:rPr lang="en-US" sz="2800" dirty="0" smtClean="0">
                <a:latin typeface="Eras Bold ITC" pitchFamily="34" charset="0"/>
              </a:rPr>
              <a:t> </a:t>
            </a:r>
            <a:r>
              <a:rPr lang="en-US" sz="2800" dirty="0" err="1" smtClean="0">
                <a:latin typeface="Eras Bold ITC" pitchFamily="34" charset="0"/>
              </a:rPr>
              <a:t>areflexia</a:t>
            </a:r>
            <a:r>
              <a:rPr lang="en-US" sz="2800" dirty="0" smtClean="0">
                <a:latin typeface="Eras Bold ITC" pitchFamily="34" charset="0"/>
              </a:rPr>
              <a:t> or hypotonic bladder.</a:t>
            </a:r>
          </a:p>
          <a:p>
            <a:pPr algn="just" eaLnBrk="1" hangingPunct="1">
              <a:buClr>
                <a:schemeClr val="accent6"/>
              </a:buClr>
              <a:buFontTx/>
              <a:buNone/>
            </a:pPr>
            <a:r>
              <a:rPr lang="en-US" sz="3400" dirty="0" smtClean="0">
                <a:solidFill>
                  <a:schemeClr val="accent2"/>
                </a:solidFill>
                <a:latin typeface="Arial Black" pitchFamily="34" charset="0"/>
              </a:rPr>
              <a:t>Urinary Fistula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2800" dirty="0" smtClean="0">
                <a:latin typeface="Eras Bold ITC" pitchFamily="34" charset="0"/>
              </a:rPr>
              <a:t>Operative deliveries (forceps)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2800" dirty="0" smtClean="0">
                <a:latin typeface="Eras Bold ITC" pitchFamily="34" charset="0"/>
              </a:rPr>
              <a:t>Pelvic surgery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2800" dirty="0" smtClean="0">
                <a:latin typeface="Eras Bold ITC" pitchFamily="34" charset="0"/>
              </a:rPr>
              <a:t>IV radiation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2800" dirty="0" smtClean="0">
                <a:latin typeface="Eras Bold ITC" pitchFamily="34" charset="0"/>
              </a:rPr>
              <a:t>Post abdominal or vaginal hysterectomy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2800" dirty="0" err="1" smtClean="0">
                <a:latin typeface="Eras Bold ITC" pitchFamily="34" charset="0"/>
              </a:rPr>
              <a:t>Vesicovaginal</a:t>
            </a:r>
            <a:r>
              <a:rPr lang="en-US" sz="2800" dirty="0" smtClean="0">
                <a:latin typeface="Eras Bold ITC" pitchFamily="34" charset="0"/>
              </a:rPr>
              <a:t> fistula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2800" dirty="0" err="1" smtClean="0">
                <a:latin typeface="Eras Bold ITC" pitchFamily="34" charset="0"/>
              </a:rPr>
              <a:t>Uterovaginal</a:t>
            </a:r>
            <a:r>
              <a:rPr lang="en-US" sz="2800" dirty="0" smtClean="0">
                <a:latin typeface="Eras Bold ITC" pitchFamily="34" charset="0"/>
              </a:rPr>
              <a:t> fistula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9"/>
          <p:cNvSpPr>
            <a:spLocks noGrp="1"/>
          </p:cNvSpPr>
          <p:nvPr>
            <p:ph type="title"/>
          </p:nvPr>
        </p:nvSpPr>
        <p:spPr>
          <a:xfrm>
            <a:off x="1181100" y="76200"/>
            <a:ext cx="79248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> Anatomy and Physiology of the Lower Urinary Tract </a:t>
            </a:r>
            <a:b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</a:br>
            <a:endParaRPr lang="en-US" sz="4000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" y="1166843"/>
            <a:ext cx="9601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eaLnBrk="1" hangingPunct="1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en-US" sz="3500" dirty="0" smtClean="0">
                <a:latin typeface="Eras Bold ITC" pitchFamily="34" charset="0"/>
              </a:rPr>
              <a:t>The 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Eras Bold ITC" pitchFamily="34" charset="0"/>
              </a:rPr>
              <a:t>urethra</a:t>
            </a:r>
            <a:r>
              <a:rPr lang="en-US" sz="3500" dirty="0" smtClean="0">
                <a:latin typeface="Eras Bold ITC" pitchFamily="34" charset="0"/>
              </a:rPr>
              <a:t> is a muscular tube, 3–4 cm in length, lineal proximally with transmittal epithelium and distally with stratified </a:t>
            </a:r>
            <a:r>
              <a:rPr lang="en-US" sz="3500" dirty="0" err="1" smtClean="0">
                <a:latin typeface="Eras Bold ITC" pitchFamily="34" charset="0"/>
              </a:rPr>
              <a:t>squamous</a:t>
            </a:r>
            <a:r>
              <a:rPr lang="en-US" sz="3500" dirty="0" smtClean="0">
                <a:latin typeface="Eras Bold ITC" pitchFamily="34" charset="0"/>
              </a:rPr>
              <a:t> epithelium.</a:t>
            </a:r>
          </a:p>
          <a:p>
            <a:pPr algn="justLow" eaLnBrk="1" hangingPunct="1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endParaRPr lang="en-US" sz="3500" dirty="0" smtClean="0">
              <a:latin typeface="Eras Bold ITC" pitchFamily="34" charset="0"/>
            </a:endParaRPr>
          </a:p>
          <a:p>
            <a:pPr algn="justLow" eaLnBrk="1" hangingPunct="1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en-US" sz="3500" dirty="0" smtClean="0">
                <a:latin typeface="Eras Bold ITC" pitchFamily="34" charset="0"/>
              </a:rPr>
              <a:t>It is surrounded mainly by smooth muscle.</a:t>
            </a:r>
          </a:p>
          <a:p>
            <a:pPr algn="justLow" eaLnBrk="1" hangingPunct="1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endParaRPr lang="en-US" sz="3500" dirty="0" smtClean="0">
              <a:latin typeface="Eras Bold ITC" pitchFamily="34" charset="0"/>
            </a:endParaRPr>
          </a:p>
          <a:p>
            <a:pPr algn="justLow" eaLnBrk="1" hangingPunct="1"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en-US" sz="3500" dirty="0" smtClean="0">
                <a:latin typeface="Eras Bold ITC" pitchFamily="34" charset="0"/>
              </a:rPr>
              <a:t>It transports urine stored from the bladder to an opening outside the body.</a:t>
            </a:r>
            <a:endParaRPr lang="en-US" sz="35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0"/>
          <p:cNvSpPr>
            <a:spLocks noGrp="1"/>
          </p:cNvSpPr>
          <p:nvPr>
            <p:ph sz="quarter" idx="1"/>
          </p:nvPr>
        </p:nvSpPr>
        <p:spPr>
          <a:xfrm>
            <a:off x="300038" y="152400"/>
            <a:ext cx="9686925" cy="6324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>Diagnosis 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300" dirty="0" smtClean="0">
                <a:latin typeface="Eras Bold ITC" pitchFamily="34" charset="0"/>
              </a:rPr>
              <a:t>Painless and continuous vaginal leakage of urine soon after pelvic surgery.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300" dirty="0" smtClean="0">
                <a:latin typeface="Eras Bold ITC" pitchFamily="34" charset="0"/>
              </a:rPr>
              <a:t>Instillation of </a:t>
            </a:r>
            <a:r>
              <a:rPr lang="en-US" sz="3300" dirty="0" err="1" smtClean="0">
                <a:latin typeface="Eras Bold ITC" pitchFamily="34" charset="0"/>
              </a:rPr>
              <a:t>methylene</a:t>
            </a:r>
            <a:r>
              <a:rPr lang="en-US" sz="3300" dirty="0" smtClean="0">
                <a:latin typeface="Eras Bold ITC" pitchFamily="34" charset="0"/>
              </a:rPr>
              <a:t> blue dye into the bladder.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endParaRPr lang="en-US" sz="2800" dirty="0" smtClean="0"/>
          </a:p>
          <a:p>
            <a:pPr algn="just" eaLnBrk="1" hangingPunct="1">
              <a:buClr>
                <a:schemeClr val="accent6"/>
              </a:buClr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>Treatment 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200" dirty="0" smtClean="0">
                <a:latin typeface="Eras Bold ITC" pitchFamily="34" charset="0"/>
              </a:rPr>
              <a:t>Fistula repair in obstetric immediately  on detection and for postsurgical fistula, to wait some weeks to allow the inflammation to settle.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http://img.medscape.com/pi/emed/ckb/urology/435575-452934-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676400"/>
            <a:ext cx="4724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501" name="Picture 5" descr="http://img.medscape.com/pi/emed/ckb/urology/435575-452934-1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1676400"/>
            <a:ext cx="4572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مستطيل 12"/>
          <p:cNvSpPr/>
          <p:nvPr/>
        </p:nvSpPr>
        <p:spPr>
          <a:xfrm>
            <a:off x="495300" y="8382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Arial Black" pitchFamily="34" charset="0"/>
              </a:rPr>
              <a:t>Vaginal view of </a:t>
            </a:r>
            <a:r>
              <a:rPr lang="en-US" sz="2000" dirty="0" err="1" smtClean="0">
                <a:solidFill>
                  <a:schemeClr val="accent6"/>
                </a:solidFill>
                <a:latin typeface="Arial Black" pitchFamily="34" charset="0"/>
              </a:rPr>
              <a:t>vesicovaginal</a:t>
            </a:r>
            <a:r>
              <a:rPr lang="en-US" sz="2000" dirty="0" smtClean="0">
                <a:solidFill>
                  <a:schemeClr val="accent6"/>
                </a:solidFill>
                <a:latin typeface="Arial Black" pitchFamily="34" charset="0"/>
              </a:rPr>
              <a:t> fistula</a:t>
            </a:r>
            <a:endParaRPr lang="en-US" sz="20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6" name="مستطيل 12"/>
          <p:cNvSpPr/>
          <p:nvPr/>
        </p:nvSpPr>
        <p:spPr>
          <a:xfrm>
            <a:off x="4838700" y="8382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Arial Black" pitchFamily="34" charset="0"/>
              </a:rPr>
              <a:t>Cystoscopic view of </a:t>
            </a:r>
            <a:r>
              <a:rPr lang="en-US" sz="2000" dirty="0" err="1" smtClean="0">
                <a:solidFill>
                  <a:schemeClr val="accent6"/>
                </a:solidFill>
                <a:latin typeface="Arial Black" pitchFamily="34" charset="0"/>
              </a:rPr>
              <a:t>vesicovaginal</a:t>
            </a:r>
            <a:r>
              <a:rPr lang="en-US" sz="2000" dirty="0" smtClean="0">
                <a:solidFill>
                  <a:schemeClr val="accent6"/>
                </a:solidFill>
                <a:latin typeface="Arial Black" pitchFamily="34" charset="0"/>
              </a:rPr>
              <a:t> fistula</a:t>
            </a:r>
            <a:endParaRPr lang="en-US" sz="2000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medscape.com/pi/emed/ckb/urology/435575-452934-1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66294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ستطيل 5"/>
          <p:cNvSpPr/>
          <p:nvPr/>
        </p:nvSpPr>
        <p:spPr>
          <a:xfrm>
            <a:off x="1181100" y="6096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Arial Black" pitchFamily="34" charset="0"/>
              </a:rPr>
              <a:t>Cystogram of </a:t>
            </a:r>
            <a:r>
              <a:rPr lang="en-US" sz="2000" dirty="0" err="1" smtClean="0">
                <a:solidFill>
                  <a:schemeClr val="accent6"/>
                </a:solidFill>
                <a:latin typeface="Arial Black" pitchFamily="34" charset="0"/>
              </a:rPr>
              <a:t>vesicovaginal</a:t>
            </a:r>
            <a:r>
              <a:rPr lang="en-US" sz="2000" dirty="0" smtClean="0">
                <a:solidFill>
                  <a:schemeClr val="accent6"/>
                </a:solidFill>
                <a:latin typeface="Arial Black" pitchFamily="34" charset="0"/>
              </a:rPr>
              <a:t> fistula. Note the contrast </a:t>
            </a:r>
            <a:r>
              <a:rPr lang="en-US" sz="2000" dirty="0" err="1" smtClean="0">
                <a:solidFill>
                  <a:schemeClr val="accent6"/>
                </a:solidFill>
                <a:latin typeface="Arial Black" pitchFamily="34" charset="0"/>
              </a:rPr>
              <a:t>extravasating</a:t>
            </a:r>
            <a:r>
              <a:rPr lang="en-US" sz="2000" dirty="0" smtClean="0">
                <a:solidFill>
                  <a:schemeClr val="accent6"/>
                </a:solidFill>
                <a:latin typeface="Arial Black" pitchFamily="34" charset="0"/>
              </a:rPr>
              <a:t> from the bladder into the vaginal canal </a:t>
            </a:r>
            <a:endParaRPr lang="en-US" sz="2000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9"/>
          <p:cNvSpPr>
            <a:spLocks noGrp="1"/>
          </p:cNvSpPr>
          <p:nvPr>
            <p:ph type="title"/>
          </p:nvPr>
        </p:nvSpPr>
        <p:spPr>
          <a:xfrm>
            <a:off x="257175" y="152400"/>
            <a:ext cx="9172575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Urinary Tract Infection (UTI)</a:t>
            </a:r>
          </a:p>
        </p:txBody>
      </p:sp>
      <p:sp>
        <p:nvSpPr>
          <p:cNvPr id="34819" name="Content Placeholder 10"/>
          <p:cNvSpPr>
            <a:spLocks noGrp="1"/>
          </p:cNvSpPr>
          <p:nvPr>
            <p:ph sz="quarter" idx="1"/>
          </p:nvPr>
        </p:nvSpPr>
        <p:spPr>
          <a:xfrm>
            <a:off x="278606" y="685800"/>
            <a:ext cx="9729788" cy="5943600"/>
          </a:xfrm>
        </p:spPr>
        <p:txBody>
          <a:bodyPr/>
          <a:lstStyle/>
          <a:p>
            <a:pPr algn="just" eaLnBrk="1" hangingPunct="1">
              <a:buClr>
                <a:schemeClr val="accent2"/>
              </a:buClr>
            </a:pPr>
            <a:r>
              <a:rPr lang="en-US" sz="3300" dirty="0" smtClean="0">
                <a:latin typeface="Eras Bold ITC" pitchFamily="34" charset="0"/>
              </a:rPr>
              <a:t>UTI is one of the most frequently diagnosed infectious diseases in medical practice.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sz="3300" dirty="0" smtClean="0">
                <a:latin typeface="Eras Bold ITC" pitchFamily="34" charset="0"/>
              </a:rPr>
              <a:t>95% of UTIs are symptomatic.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sz="3300" dirty="0" smtClean="0">
                <a:latin typeface="Eras Bold ITC" pitchFamily="34" charset="0"/>
              </a:rPr>
              <a:t>Bacteriuria means the presence of bacteria in the urine.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sz="3300" dirty="0" smtClean="0">
                <a:latin typeface="Eras Bold ITC" pitchFamily="34" charset="0"/>
              </a:rPr>
              <a:t>Bacterial colony count of 10</a:t>
            </a:r>
            <a:r>
              <a:rPr lang="en-US" sz="3300" baseline="30000" dirty="0" smtClean="0">
                <a:latin typeface="Eras Bold ITC" pitchFamily="34" charset="0"/>
              </a:rPr>
              <a:t>5</a:t>
            </a:r>
            <a:r>
              <a:rPr lang="en-US" sz="3300" dirty="0" smtClean="0">
                <a:latin typeface="Eras Bold ITC" pitchFamily="34" charset="0"/>
              </a:rPr>
              <a:t> or more/milliliter of urine.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sz="3300" dirty="0" smtClean="0">
                <a:latin typeface="Eras Bold ITC" pitchFamily="34" charset="0"/>
              </a:rPr>
              <a:t>Asymptomatic </a:t>
            </a:r>
            <a:r>
              <a:rPr lang="en-US" sz="3300" dirty="0" err="1" smtClean="0">
                <a:latin typeface="Eras Bold ITC" pitchFamily="34" charset="0"/>
              </a:rPr>
              <a:t>bacteriuria</a:t>
            </a:r>
            <a:r>
              <a:rPr lang="en-US" sz="3300" dirty="0" smtClean="0">
                <a:latin typeface="Eras Bold ITC" pitchFamily="34" charset="0"/>
              </a:rPr>
              <a:t> is significant </a:t>
            </a:r>
            <a:r>
              <a:rPr lang="en-US" sz="3300" dirty="0" err="1" smtClean="0">
                <a:latin typeface="Eras Bold ITC" pitchFamily="34" charset="0"/>
              </a:rPr>
              <a:t>bacteriuria</a:t>
            </a:r>
            <a:r>
              <a:rPr lang="en-US" sz="3300" dirty="0" smtClean="0">
                <a:latin typeface="Eras Bold ITC" pitchFamily="34" charset="0"/>
              </a:rPr>
              <a:t> with or without </a:t>
            </a:r>
            <a:r>
              <a:rPr lang="en-US" sz="3300" dirty="0" err="1" smtClean="0">
                <a:latin typeface="Eras Bold ITC" pitchFamily="34" charset="0"/>
              </a:rPr>
              <a:t>pyria</a:t>
            </a:r>
            <a:r>
              <a:rPr lang="en-US" sz="3300" dirty="0" smtClean="0">
                <a:latin typeface="Eras Bold ITC" pitchFamily="34" charset="0"/>
              </a:rPr>
              <a:t> in a patient without symptoms of UTI.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0"/>
          <p:cNvSpPr>
            <a:spLocks noGrp="1"/>
          </p:cNvSpPr>
          <p:nvPr>
            <p:ph sz="quarter" idx="1"/>
          </p:nvPr>
        </p:nvSpPr>
        <p:spPr>
          <a:xfrm>
            <a:off x="57150" y="228600"/>
            <a:ext cx="10172700" cy="6400800"/>
          </a:xfrm>
        </p:spPr>
        <p:txBody>
          <a:bodyPr/>
          <a:lstStyle/>
          <a:p>
            <a:pPr algn="just" eaLnBrk="1" hangingPunct="1">
              <a:buClr>
                <a:schemeClr val="accent2"/>
              </a:buClr>
            </a:pPr>
            <a:r>
              <a:rPr lang="en-US" sz="2700" dirty="0" err="1" smtClean="0">
                <a:latin typeface="Eras Bold ITC" pitchFamily="34" charset="0"/>
              </a:rPr>
              <a:t>Pyelonephritis</a:t>
            </a:r>
            <a:r>
              <a:rPr lang="en-US" sz="2700" dirty="0" smtClean="0">
                <a:latin typeface="Eras Bold ITC" pitchFamily="34" charset="0"/>
              </a:rPr>
              <a:t> is a bacterial infection of the renal–parenchyma and the renal </a:t>
            </a:r>
            <a:r>
              <a:rPr lang="en-US" sz="2700" dirty="0" err="1" smtClean="0">
                <a:latin typeface="Eras Bold ITC" pitchFamily="34" charset="0"/>
              </a:rPr>
              <a:t>pelvicaliceal</a:t>
            </a:r>
            <a:r>
              <a:rPr lang="en-US" sz="2700" dirty="0" smtClean="0">
                <a:latin typeface="Eras Bold ITC" pitchFamily="34" charset="0"/>
              </a:rPr>
              <a:t> system.</a:t>
            </a:r>
          </a:p>
          <a:p>
            <a:pPr algn="just" eaLnBrk="1" hangingPunct="1">
              <a:buClr>
                <a:schemeClr val="accent2"/>
              </a:buClr>
            </a:pPr>
            <a:endParaRPr lang="en-US" sz="2700" dirty="0" smtClean="0">
              <a:latin typeface="Eras Bold ITC" pitchFamily="34" charset="0"/>
            </a:endParaRPr>
          </a:p>
          <a:p>
            <a:pPr algn="just" eaLnBrk="1" hangingPunct="1">
              <a:buClr>
                <a:schemeClr val="accent2"/>
              </a:buClr>
            </a:pPr>
            <a:r>
              <a:rPr lang="en-US" sz="2700" dirty="0" smtClean="0">
                <a:latin typeface="Eras Bold ITC" pitchFamily="34" charset="0"/>
              </a:rPr>
              <a:t>Acute </a:t>
            </a:r>
            <a:r>
              <a:rPr lang="en-US" sz="2700" dirty="0" err="1" smtClean="0">
                <a:latin typeface="Eras Bold ITC" pitchFamily="34" charset="0"/>
              </a:rPr>
              <a:t>pyelonephritis</a:t>
            </a:r>
            <a:r>
              <a:rPr lang="en-US" sz="2700" dirty="0" smtClean="0">
                <a:latin typeface="Eras Bold ITC" pitchFamily="34" charset="0"/>
              </a:rPr>
              <a:t> is commonly associated with chills and fever, flank pain, </a:t>
            </a:r>
            <a:r>
              <a:rPr lang="en-US" sz="2700" dirty="0" err="1" smtClean="0">
                <a:latin typeface="Eras Bold ITC" pitchFamily="34" charset="0"/>
              </a:rPr>
              <a:t>costovertebral</a:t>
            </a:r>
            <a:r>
              <a:rPr lang="en-US" sz="2700" dirty="0" smtClean="0">
                <a:latin typeface="Eras Bold ITC" pitchFamily="34" charset="0"/>
              </a:rPr>
              <a:t> tenderness, urinary frequency, urgency and </a:t>
            </a:r>
            <a:r>
              <a:rPr lang="en-US" sz="2700" dirty="0" err="1" smtClean="0">
                <a:latin typeface="Eras Bold ITC" pitchFamily="34" charset="0"/>
              </a:rPr>
              <a:t>dysuria</a:t>
            </a:r>
            <a:r>
              <a:rPr lang="en-US" sz="2700" dirty="0" smtClean="0">
                <a:latin typeface="Eras Bold ITC" pitchFamily="34" charset="0"/>
              </a:rPr>
              <a:t>.</a:t>
            </a:r>
          </a:p>
          <a:p>
            <a:pPr algn="just" eaLnBrk="1" hangingPunct="1">
              <a:buClr>
                <a:schemeClr val="accent2"/>
              </a:buClr>
            </a:pPr>
            <a:endParaRPr lang="en-US" sz="2700" dirty="0" smtClean="0">
              <a:latin typeface="Eras Bold ITC" pitchFamily="34" charset="0"/>
            </a:endParaRPr>
          </a:p>
          <a:p>
            <a:pPr algn="just" eaLnBrk="1" hangingPunct="1">
              <a:buClr>
                <a:schemeClr val="accent2"/>
              </a:buClr>
            </a:pPr>
            <a:r>
              <a:rPr lang="en-US" sz="2700" dirty="0" smtClean="0">
                <a:latin typeface="Eras Bold ITC" pitchFamily="34" charset="0"/>
              </a:rPr>
              <a:t>Cystitis is an inflammation of the urinary bladder. Patients with cystitis usually have symptoms of lower urinary tract irritation (</a:t>
            </a:r>
            <a:r>
              <a:rPr lang="en-US" sz="2700" dirty="0" err="1" smtClean="0">
                <a:latin typeface="Eras Bold ITC" pitchFamily="34" charset="0"/>
              </a:rPr>
              <a:t>dysuria</a:t>
            </a:r>
            <a:r>
              <a:rPr lang="en-US" sz="2700" dirty="0" smtClean="0">
                <a:latin typeface="Eras Bold ITC" pitchFamily="34" charset="0"/>
              </a:rPr>
              <a:t>, frequency, urgency, </a:t>
            </a:r>
            <a:r>
              <a:rPr lang="en-US" sz="2700" dirty="0" err="1" smtClean="0">
                <a:latin typeface="Eras Bold ITC" pitchFamily="34" charset="0"/>
              </a:rPr>
              <a:t>suprapubic</a:t>
            </a:r>
            <a:r>
              <a:rPr lang="en-US" sz="2700" dirty="0" smtClean="0">
                <a:latin typeface="Eras Bold ITC" pitchFamily="34" charset="0"/>
              </a:rPr>
              <a:t> discomfort, </a:t>
            </a:r>
            <a:r>
              <a:rPr lang="en-US" sz="2700" dirty="0" err="1" smtClean="0">
                <a:latin typeface="Eras Bold ITC" pitchFamily="34" charset="0"/>
              </a:rPr>
              <a:t>hematuria</a:t>
            </a:r>
            <a:r>
              <a:rPr lang="en-US" sz="2700" dirty="0" smtClean="0">
                <a:latin typeface="Eras Bold ITC" pitchFamily="34" charset="0"/>
              </a:rPr>
              <a:t>).</a:t>
            </a:r>
          </a:p>
          <a:p>
            <a:pPr algn="just" eaLnBrk="1" hangingPunct="1">
              <a:buClr>
                <a:schemeClr val="accent2"/>
              </a:buClr>
            </a:pPr>
            <a:endParaRPr lang="en-US" sz="2700" dirty="0" smtClean="0">
              <a:latin typeface="Eras Bold ITC" pitchFamily="34" charset="0"/>
            </a:endParaRPr>
          </a:p>
          <a:p>
            <a:pPr algn="just" eaLnBrk="1" hangingPunct="1">
              <a:buClr>
                <a:schemeClr val="accent2"/>
              </a:buClr>
            </a:pPr>
            <a:r>
              <a:rPr lang="en-US" sz="2700" dirty="0" smtClean="0">
                <a:latin typeface="Eras Bold ITC" pitchFamily="34" charset="0"/>
              </a:rPr>
              <a:t>Recurrent UTI is diagnosed when two UTIs occur within 6 months or 3 or more occur during a single year.  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0"/>
          <p:cNvSpPr>
            <a:spLocks noGrp="1"/>
          </p:cNvSpPr>
          <p:nvPr>
            <p:ph sz="quarter" idx="1"/>
          </p:nvPr>
        </p:nvSpPr>
        <p:spPr>
          <a:xfrm>
            <a:off x="257175" y="533400"/>
            <a:ext cx="9686925" cy="5943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>Pathogenesis 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700" dirty="0" smtClean="0">
                <a:latin typeface="Eras Bold ITC" pitchFamily="34" charset="0"/>
              </a:rPr>
              <a:t>Bacteria may gain entry to the urinary tract by four pathways:</a:t>
            </a:r>
          </a:p>
          <a:p>
            <a:pPr lvl="1" algn="just"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4000" dirty="0" smtClean="0">
                <a:latin typeface="Eras Bold ITC" pitchFamily="34" charset="0"/>
              </a:rPr>
              <a:t>The ascending route</a:t>
            </a:r>
          </a:p>
          <a:p>
            <a:pPr lvl="1" algn="just"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4000" dirty="0" smtClean="0">
                <a:latin typeface="Eras Bold ITC" pitchFamily="34" charset="0"/>
              </a:rPr>
              <a:t>The descending route</a:t>
            </a:r>
          </a:p>
          <a:p>
            <a:pPr lvl="1" algn="just"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4000" dirty="0" smtClean="0">
                <a:latin typeface="Eras Bold ITC" pitchFamily="34" charset="0"/>
              </a:rPr>
              <a:t>The </a:t>
            </a:r>
            <a:r>
              <a:rPr lang="en-US" sz="4000" dirty="0" err="1" smtClean="0">
                <a:latin typeface="Eras Bold ITC" pitchFamily="34" charset="0"/>
              </a:rPr>
              <a:t>hematogenous</a:t>
            </a:r>
            <a:r>
              <a:rPr lang="en-US" sz="4000" dirty="0" smtClean="0">
                <a:latin typeface="Eras Bold ITC" pitchFamily="34" charset="0"/>
              </a:rPr>
              <a:t> route</a:t>
            </a:r>
          </a:p>
          <a:p>
            <a:pPr lvl="1" algn="just"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4000" dirty="0" smtClean="0">
                <a:latin typeface="Eras Bold ITC" pitchFamily="34" charset="0"/>
              </a:rPr>
              <a:t>The lymphatic route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7891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609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solidFill>
                  <a:schemeClr val="accent2"/>
                </a:solidFill>
                <a:latin typeface="Arial Black" pitchFamily="34" charset="0"/>
              </a:rPr>
              <a:t>Risk Factors for Urinary Tract Infection</a:t>
            </a:r>
          </a:p>
        </p:txBody>
      </p:sp>
      <p:sp>
        <p:nvSpPr>
          <p:cNvPr id="33796" name="Content Placeholder 8"/>
          <p:cNvSpPr>
            <a:spLocks noGrp="1"/>
          </p:cNvSpPr>
          <p:nvPr>
            <p:ph sz="quarter" idx="1"/>
          </p:nvPr>
        </p:nvSpPr>
        <p:spPr>
          <a:xfrm>
            <a:off x="85725" y="609600"/>
            <a:ext cx="5133975" cy="6172200"/>
          </a:xfrm>
        </p:spPr>
        <p:txBody>
          <a:bodyPr>
            <a:normAutofit/>
          </a:bodyPr>
          <a:lstStyle/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Premenopausal </a:t>
            </a:r>
            <a:endParaRPr lang="en-US" sz="2400" dirty="0" smtClean="0">
              <a:solidFill>
                <a:schemeClr val="accent2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History of urinary tract infection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Frequent or recent sexual activity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Diaphragm use for contraception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Use of spermicidal agents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Increasing parity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Diabetes mellitus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Obesity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Sickle cell trait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Anatomic congenital abnormalities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Urinary tract calculi</a:t>
            </a:r>
          </a:p>
          <a:p>
            <a:pPr marL="457200" indent="-274320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chemeClr val="accent2"/>
              </a:buClr>
              <a:buSzPct val="90000"/>
              <a:buFont typeface="Symbol" pitchFamily="18" charset="2"/>
              <a:buChar char=""/>
              <a:defRPr/>
            </a:pPr>
            <a:r>
              <a:rPr lang="en-US" sz="1900" dirty="0" smtClean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Medical conditions requiring indwelling or repetitive bladder catheterization</a:t>
            </a:r>
          </a:p>
        </p:txBody>
      </p:sp>
      <p:sp>
        <p:nvSpPr>
          <p:cNvPr id="37893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219700" y="725649"/>
            <a:ext cx="5029200" cy="5514330"/>
          </a:xfrm>
        </p:spPr>
        <p:txBody>
          <a:bodyPr wrap="square" anchor="ctr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Postmenopausal</a:t>
            </a:r>
            <a:r>
              <a:rPr lang="en-US" sz="2400" dirty="0" smtClean="0">
                <a:solidFill>
                  <a:schemeClr val="accent2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 </a:t>
            </a:r>
            <a:endParaRPr lang="en-US" sz="2200" dirty="0" smtClean="0">
              <a:solidFill>
                <a:schemeClr val="accent2"/>
              </a:solidFill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20000"/>
            </a:pP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Vaginal atrophy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20000"/>
            </a:pP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Incomplete bladder emptying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20000"/>
            </a:pP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Poor perineal hygiene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20000"/>
            </a:pP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Rectocele,   </a:t>
            </a:r>
            <a:r>
              <a:rPr lang="en-US" sz="2300" dirty="0" err="1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cystocele</a:t>
            </a: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,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20000"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   urethrocele or </a:t>
            </a:r>
            <a:r>
              <a:rPr lang="en-US" sz="2300" dirty="0" err="1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uterovaginal</a:t>
            </a:r>
            <a:endParaRPr lang="en-US" sz="2300" dirty="0" smtClean="0">
              <a:solidFill>
                <a:srgbClr val="000000"/>
              </a:solidFill>
              <a:latin typeface="Eras Bold ITC" pitchFamily="34" charset="0"/>
              <a:ea typeface="Times New Roman" pitchFamily="18" charset="0"/>
              <a:cs typeface="Arial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20000"/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    prolapse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20000"/>
            </a:pP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Lifetime history of urinary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20000"/>
              <a:buNone/>
            </a:pP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    tract infections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120000"/>
            </a:pPr>
            <a:r>
              <a:rPr lang="en-US" sz="2300" dirty="0" smtClean="0">
                <a:solidFill>
                  <a:srgbClr val="000000"/>
                </a:solidFill>
                <a:latin typeface="Eras Bold ITC" pitchFamily="34" charset="0"/>
                <a:ea typeface="Times New Roman" pitchFamily="18" charset="0"/>
                <a:cs typeface="Arial" charset="0"/>
              </a:rPr>
              <a:t>Type 1 diabetes mellitus</a:t>
            </a:r>
            <a:r>
              <a:rPr lang="en-US" sz="2300" dirty="0" smtClean="0">
                <a:latin typeface="Eras Bold ITC" pitchFamily="34" charset="0"/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0"/>
          <p:cNvSpPr>
            <a:spLocks noGrp="1"/>
          </p:cNvSpPr>
          <p:nvPr>
            <p:ph sz="quarter" idx="1"/>
          </p:nvPr>
        </p:nvSpPr>
        <p:spPr>
          <a:xfrm>
            <a:off x="300038" y="381000"/>
            <a:ext cx="9686925" cy="6096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Investigations </a:t>
            </a:r>
          </a:p>
          <a:p>
            <a:pPr lvl="1" algn="just" eaLnBrk="1" hangingPunct="1">
              <a:buClr>
                <a:schemeClr val="accent6"/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Eras Bold ITC" pitchFamily="34" charset="0"/>
              </a:rPr>
              <a:t>Urinalysis </a:t>
            </a:r>
          </a:p>
          <a:p>
            <a:pPr lvl="2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Eras Bold ITC" pitchFamily="34" charset="0"/>
              </a:rPr>
              <a:t>Microscopic examination</a:t>
            </a:r>
          </a:p>
          <a:p>
            <a:pPr lvl="2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Eras Bold ITC" pitchFamily="34" charset="0"/>
              </a:rPr>
              <a:t>Pyuria</a:t>
            </a:r>
            <a:endParaRPr lang="en-US" sz="2800" dirty="0" smtClean="0">
              <a:latin typeface="Eras Bold ITC" pitchFamily="34" charset="0"/>
            </a:endParaRPr>
          </a:p>
          <a:p>
            <a:pPr lvl="2" algn="just" eaLnBrk="1" hangingPunct="1">
              <a:buClr>
                <a:schemeClr val="accent6"/>
              </a:buClr>
              <a:buNone/>
            </a:pPr>
            <a:endParaRPr lang="en-US" sz="2800" dirty="0" smtClean="0">
              <a:latin typeface="Eras Bold ITC" pitchFamily="34" charset="0"/>
            </a:endParaRPr>
          </a:p>
          <a:p>
            <a:pPr algn="just" eaLnBrk="1" hangingPunct="1">
              <a:buClr>
                <a:schemeClr val="accent6"/>
              </a:buClr>
              <a:buFontTx/>
              <a:buNone/>
            </a:pPr>
            <a:r>
              <a:rPr lang="en-US" sz="3300" dirty="0" smtClean="0">
                <a:solidFill>
                  <a:schemeClr val="accent2"/>
                </a:solidFill>
                <a:latin typeface="Arial Black" pitchFamily="34" charset="0"/>
              </a:rPr>
              <a:t>Urine Culture and Microbiology</a:t>
            </a:r>
          </a:p>
          <a:p>
            <a:pPr lvl="1" algn="just" eaLnBrk="1" hangingPunct="1">
              <a:buClr>
                <a:schemeClr val="accent6"/>
              </a:buClr>
              <a:buSzPct val="140000"/>
              <a:buFont typeface="Arial" charset="0"/>
              <a:buChar char="•"/>
            </a:pPr>
            <a:r>
              <a:rPr lang="en-US" sz="2800" dirty="0" err="1" smtClean="0">
                <a:latin typeface="Eras Bold ITC" pitchFamily="34" charset="0"/>
              </a:rPr>
              <a:t>E.coli</a:t>
            </a:r>
            <a:r>
              <a:rPr lang="en-US" sz="2800" dirty="0" smtClean="0">
                <a:latin typeface="Eras Bold ITC" pitchFamily="34" charset="0"/>
              </a:rPr>
              <a:t> is the predominant organism in 80% to 85% of patients. </a:t>
            </a:r>
          </a:p>
          <a:p>
            <a:pPr lvl="1" algn="just" eaLnBrk="1" hangingPunct="1">
              <a:buClr>
                <a:schemeClr val="accent6"/>
              </a:buClr>
              <a:buSzPct val="140000"/>
              <a:buFont typeface="Arial" charset="0"/>
              <a:buChar char="•"/>
            </a:pPr>
            <a:r>
              <a:rPr lang="en-US" sz="2800" dirty="0" err="1" smtClean="0">
                <a:latin typeface="Eras Bold ITC" pitchFamily="34" charset="0"/>
              </a:rPr>
              <a:t>Klebsiella</a:t>
            </a:r>
            <a:r>
              <a:rPr lang="en-US" sz="2800" dirty="0" smtClean="0">
                <a:latin typeface="Eras Bold ITC" pitchFamily="34" charset="0"/>
              </a:rPr>
              <a:t>, </a:t>
            </a:r>
            <a:r>
              <a:rPr lang="en-US" sz="2800" dirty="0" err="1" smtClean="0">
                <a:latin typeface="Eras Bold ITC" pitchFamily="34" charset="0"/>
              </a:rPr>
              <a:t>Enterobacter</a:t>
            </a:r>
            <a:r>
              <a:rPr lang="en-US" sz="2800" dirty="0" smtClean="0">
                <a:latin typeface="Eras Bold ITC" pitchFamily="34" charset="0"/>
              </a:rPr>
              <a:t>, Proteus, </a:t>
            </a:r>
            <a:r>
              <a:rPr lang="en-US" sz="2800" dirty="0" err="1" smtClean="0">
                <a:latin typeface="Eras Bold ITC" pitchFamily="34" charset="0"/>
              </a:rPr>
              <a:t>Enterococcus</a:t>
            </a:r>
            <a:r>
              <a:rPr lang="en-US" sz="2800" dirty="0" smtClean="0">
                <a:latin typeface="Eras Bold ITC" pitchFamily="34" charset="0"/>
              </a:rPr>
              <a:t>, and Staphylococcus species  and group D Streptococcus.</a:t>
            </a:r>
          </a:p>
          <a:p>
            <a:pPr lvl="2" algn="just"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0"/>
          <p:cNvSpPr>
            <a:spLocks noGrp="1"/>
          </p:cNvSpPr>
          <p:nvPr>
            <p:ph sz="quarter" idx="1"/>
          </p:nvPr>
        </p:nvSpPr>
        <p:spPr>
          <a:xfrm>
            <a:off x="409575" y="152400"/>
            <a:ext cx="9077325" cy="6553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 Black" pitchFamily="34" charset="0"/>
              </a:rPr>
              <a:t>Three Techniques for Urine Collection:</a:t>
            </a:r>
          </a:p>
          <a:p>
            <a:pPr marL="971550" lvl="1" indent="-514350" algn="just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Eras Bold ITC" pitchFamily="34" charset="0"/>
              </a:rPr>
              <a:t>The midstream clean–catch method</a:t>
            </a:r>
          </a:p>
          <a:p>
            <a:pPr marL="971550" lvl="1" indent="-514350" algn="just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Eras Bold ITC" pitchFamily="34" charset="0"/>
              </a:rPr>
              <a:t>Urethral catheterization</a:t>
            </a:r>
          </a:p>
          <a:p>
            <a:pPr marL="971550" lvl="1" indent="-514350" algn="just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Eras Bold ITC" pitchFamily="34" charset="0"/>
              </a:rPr>
              <a:t>Suprapubic aspiration 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 Black" pitchFamily="34" charset="0"/>
              </a:rPr>
              <a:t>Radiologic Studies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Eras Bold ITC" pitchFamily="34" charset="0"/>
              </a:rPr>
              <a:t>Intravenous </a:t>
            </a:r>
            <a:r>
              <a:rPr lang="en-US" dirty="0" err="1" smtClean="0">
                <a:latin typeface="Eras Bold ITC" pitchFamily="34" charset="0"/>
              </a:rPr>
              <a:t>pyelography</a:t>
            </a:r>
            <a:endParaRPr lang="en-US" dirty="0" smtClean="0">
              <a:latin typeface="Eras Bold ITC" pitchFamily="34" charset="0"/>
            </a:endParaRP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Eras Bold ITC" pitchFamily="34" charset="0"/>
              </a:rPr>
              <a:t>Computed </a:t>
            </a:r>
            <a:r>
              <a:rPr lang="en-US" dirty="0" err="1" smtClean="0">
                <a:latin typeface="Eras Bold ITC" pitchFamily="34" charset="0"/>
              </a:rPr>
              <a:t>tomographic</a:t>
            </a:r>
            <a:r>
              <a:rPr lang="en-US" dirty="0" smtClean="0">
                <a:latin typeface="Eras Bold ITC" pitchFamily="34" charset="0"/>
              </a:rPr>
              <a:t> urography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Eras Bold ITC" pitchFamily="34" charset="0"/>
              </a:rPr>
              <a:t>Cystography and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/>
            </a:pPr>
            <a:r>
              <a:rPr lang="en-US" dirty="0" smtClean="0">
                <a:latin typeface="Eras Bold ITC" pitchFamily="34" charset="0"/>
              </a:rPr>
              <a:t>	voiding urethrocystography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 Black" pitchFamily="34" charset="0"/>
              </a:rPr>
              <a:t>Endoscopic Studies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Eras Bold ITC" pitchFamily="34" charset="0"/>
              </a:rPr>
              <a:t>Urethroscopy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Eras Bold ITC" pitchFamily="34" charset="0"/>
              </a:rPr>
              <a:t>Cystoscopy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 Black" pitchFamily="34" charset="0"/>
              </a:rPr>
              <a:t>Renal Function Test </a:t>
            </a:r>
          </a:p>
          <a:p>
            <a:pPr lvl="1" algn="just">
              <a:buClr>
                <a:schemeClr val="accent6"/>
              </a:buClr>
              <a:buFont typeface="Arial" charset="0"/>
              <a:buChar char="•"/>
            </a:pPr>
            <a:r>
              <a:rPr lang="en-US" dirty="0" smtClean="0">
                <a:latin typeface="Eras Bold ITC" pitchFamily="34" charset="0"/>
              </a:rPr>
              <a:t>Urea nitrogen</a:t>
            </a:r>
          </a:p>
          <a:p>
            <a:pPr lvl="1" algn="just">
              <a:buClr>
                <a:schemeClr val="accent6"/>
              </a:buClr>
              <a:buFont typeface="Arial" charset="0"/>
              <a:buChar char="•"/>
            </a:pPr>
            <a:r>
              <a:rPr lang="en-US" dirty="0" smtClean="0">
                <a:latin typeface="Eras Bold ITC" pitchFamily="34" charset="0"/>
              </a:rPr>
              <a:t>Serum creatinine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dirty="0" smtClean="0">
                <a:latin typeface="Eras Bold ITC" pitchFamily="34" charset="0"/>
              </a:rPr>
              <a:t>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0"/>
          <p:cNvSpPr>
            <a:spLocks noGrp="1"/>
          </p:cNvSpPr>
          <p:nvPr>
            <p:ph sz="quarter" idx="1"/>
          </p:nvPr>
        </p:nvSpPr>
        <p:spPr>
          <a:xfrm>
            <a:off x="171450" y="152400"/>
            <a:ext cx="9858375" cy="67818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Management </a:t>
            </a:r>
            <a:endParaRPr lang="en-US" sz="3200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marL="742950" indent="-74295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2"/>
                </a:solidFill>
                <a:latin typeface="Eras Bold ITC" pitchFamily="34" charset="0"/>
              </a:rPr>
              <a:t>Rest and hydration </a:t>
            </a:r>
          </a:p>
          <a:p>
            <a:pPr marL="742950" indent="-742950" algn="just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2"/>
                </a:solidFill>
                <a:latin typeface="Eras Bold ITC" pitchFamily="34" charset="0"/>
              </a:rPr>
              <a:t>Acidification of the urine</a:t>
            </a:r>
          </a:p>
          <a:p>
            <a:pPr marL="1143000" lvl="1" indent="-742950" algn="just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accent2"/>
                </a:solidFill>
                <a:latin typeface="Eras Bold ITC" pitchFamily="34" charset="0"/>
              </a:rPr>
              <a:t>     −  </a:t>
            </a:r>
            <a:r>
              <a:rPr lang="en-US" sz="2800" dirty="0" smtClean="0">
                <a:latin typeface="Eras Bold ITC" pitchFamily="34" charset="0"/>
              </a:rPr>
              <a:t>Ascorbic acid (500 mg twice daily)</a:t>
            </a:r>
          </a:p>
          <a:p>
            <a:pPr marL="1143000" lvl="1" indent="-742950" algn="just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accent2"/>
                </a:solidFill>
                <a:latin typeface="Eras Bold ITC" pitchFamily="34" charset="0"/>
              </a:rPr>
              <a:t>     − </a:t>
            </a:r>
            <a:r>
              <a:rPr lang="en-US" sz="2800" dirty="0" smtClean="0">
                <a:latin typeface="Eras Bold ITC" pitchFamily="34" charset="0"/>
              </a:rPr>
              <a:t>Ammonium chloride (12 g/day in divided doses) </a:t>
            </a:r>
          </a:p>
        </p:txBody>
      </p:sp>
      <p:pic>
        <p:nvPicPr>
          <p:cNvPr id="29700" name="Picture 4" descr="http://www.alagangpinoy.com.ph/images/uploads/products/RMAscorbicAcid500mgTablet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6897">
            <a:off x="5636499" y="3092461"/>
            <a:ext cx="3817421" cy="3438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2" name="Picture 6" descr="http://www.bodybio.com/data/default/images/catalog/large/Ammonium-Chlor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43815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sz="quarter" idx="1"/>
          </p:nvPr>
        </p:nvSpPr>
        <p:spPr>
          <a:xfrm>
            <a:off x="300038" y="0"/>
            <a:ext cx="9686925" cy="7467600"/>
          </a:xfrm>
        </p:spPr>
        <p:txBody>
          <a:bodyPr/>
          <a:lstStyle/>
          <a:p>
            <a:pPr algn="just" eaLnBrk="1" hangingPunct="1">
              <a:buClr>
                <a:srgbClr val="0000CC"/>
              </a:buClr>
              <a:buFontTx/>
              <a:buNone/>
              <a:defRPr/>
            </a:pPr>
            <a:r>
              <a:rPr lang="en-US" sz="3000" dirty="0" smtClean="0">
                <a:solidFill>
                  <a:schemeClr val="accent2"/>
                </a:solidFill>
                <a:latin typeface="Arial Black" pitchFamily="34" charset="0"/>
              </a:rPr>
              <a:t>Continence Control </a:t>
            </a:r>
            <a:endParaRPr lang="en-US" sz="3000" dirty="0" smtClean="0">
              <a:latin typeface="Eras Bold ITC" pitchFamily="34" charset="0"/>
            </a:endParaRPr>
          </a:p>
          <a:p>
            <a:pPr algn="justLow" eaLnBrk="1" hangingPunct="1">
              <a:buClr>
                <a:schemeClr val="accent6"/>
              </a:buClr>
              <a:defRPr/>
            </a:pPr>
            <a:r>
              <a:rPr lang="en-US" sz="3000" dirty="0" smtClean="0">
                <a:latin typeface="Eras Bold ITC" pitchFamily="34" charset="0"/>
              </a:rPr>
              <a:t>The normal bladder holds urine because the intraurethral pressure exceeds the intravesical pressure.</a:t>
            </a:r>
          </a:p>
          <a:p>
            <a:pPr algn="justLow">
              <a:buClr>
                <a:schemeClr val="accent6"/>
              </a:buClr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  <a:latin typeface="Arial Black" pitchFamily="34" charset="0"/>
              </a:rPr>
              <a:t>I. Incontinence of Urine </a:t>
            </a:r>
            <a:endParaRPr lang="en-US" sz="3000" dirty="0" smtClean="0">
              <a:solidFill>
                <a:srgbClr val="FF0000"/>
              </a:solidFill>
              <a:latin typeface="Eras Bold ITC" pitchFamily="34" charset="0"/>
            </a:endParaRP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3000" b="1" dirty="0" smtClean="0">
                <a:latin typeface="Eras Bold ITC" pitchFamily="34" charset="0"/>
              </a:rPr>
              <a:t>Is the involuntary loss of urine that is objectively  demonstrable and is a social or hygienic problem.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3000" b="1" dirty="0" smtClean="0">
              <a:latin typeface="Eras Bold ITC" pitchFamily="34" charset="0"/>
            </a:endParaRPr>
          </a:p>
          <a:p>
            <a:pPr marL="514350" indent="-514350" algn="just" fontAlgn="auto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sz="3000" b="1" dirty="0" smtClean="0">
                <a:latin typeface="Eras Bold ITC" pitchFamily="34" charset="0"/>
              </a:rPr>
              <a:t>True incontinence			</a:t>
            </a:r>
          </a:p>
          <a:p>
            <a:pPr marL="514350" indent="-514350" algn="just" fontAlgn="auto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sz="3000" b="1" dirty="0" smtClean="0">
                <a:latin typeface="Eras Bold ITC" pitchFamily="34" charset="0"/>
              </a:rPr>
              <a:t>Stress incontinence	</a:t>
            </a:r>
          </a:p>
          <a:p>
            <a:pPr marL="514350" indent="-514350" algn="just" fontAlgn="auto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sz="3000" b="1" dirty="0" smtClean="0">
                <a:latin typeface="Eras Bold ITC" pitchFamily="34" charset="0"/>
              </a:rPr>
              <a:t>Urge incontinence </a:t>
            </a:r>
          </a:p>
          <a:p>
            <a:pPr marL="514350" indent="-514350" algn="just" fontAlgn="auto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sz="3000" b="1" dirty="0" smtClean="0">
                <a:latin typeface="Eras Bold ITC" pitchFamily="34" charset="0"/>
              </a:rPr>
              <a:t>Mixed urge &amp; stress incontinence 		</a:t>
            </a:r>
          </a:p>
          <a:p>
            <a:pPr algn="justLow" eaLnBrk="1" hangingPunct="1">
              <a:buClr>
                <a:schemeClr val="accent6"/>
              </a:buClr>
              <a:defRPr/>
            </a:pPr>
            <a:endParaRPr lang="en-US" sz="3000" dirty="0" smtClean="0">
              <a:latin typeface="Eras Bold ITC" pitchFamily="34" charset="0"/>
            </a:endParaRPr>
          </a:p>
          <a:p>
            <a:pPr algn="just" eaLnBrk="1" hangingPunct="1">
              <a:buFontTx/>
              <a:buNone/>
              <a:defRPr/>
            </a:pPr>
            <a:endParaRPr lang="en-US" sz="30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0"/>
          <p:cNvSpPr>
            <a:spLocks noGrp="1"/>
          </p:cNvSpPr>
          <p:nvPr>
            <p:ph sz="quarter" idx="1"/>
          </p:nvPr>
        </p:nvSpPr>
        <p:spPr>
          <a:xfrm>
            <a:off x="190500" y="228600"/>
            <a:ext cx="8458200" cy="6324600"/>
          </a:xfrm>
        </p:spPr>
        <p:txBody>
          <a:bodyPr>
            <a:normAutofit fontScale="92500"/>
          </a:bodyPr>
          <a:lstStyle/>
          <a:p>
            <a:pPr marL="514350" indent="-514350" algn="just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3300" dirty="0" smtClean="0">
                <a:solidFill>
                  <a:schemeClr val="accent2"/>
                </a:solidFill>
                <a:latin typeface="Arial Black" pitchFamily="34" charset="0"/>
              </a:rPr>
              <a:t>Urinary analgesics </a:t>
            </a:r>
          </a:p>
          <a:p>
            <a:pPr marL="1143000" lvl="1" indent="-742950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accent2"/>
                </a:solidFill>
                <a:latin typeface="Eras Bold ITC" pitchFamily="34" charset="0"/>
              </a:rPr>
              <a:t>− </a:t>
            </a:r>
            <a:r>
              <a:rPr lang="en-US" sz="3200" dirty="0" err="1" smtClean="0">
                <a:latin typeface="Eras Bold ITC" pitchFamily="34" charset="0"/>
              </a:rPr>
              <a:t>Phenazo</a:t>
            </a:r>
            <a:r>
              <a:rPr lang="en-US" sz="3200" dirty="0" smtClean="0">
                <a:latin typeface="Eras Bold ITC" pitchFamily="34" charset="0"/>
              </a:rPr>
              <a:t>–pyridine hydrochloride</a:t>
            </a:r>
          </a:p>
          <a:p>
            <a:pPr marL="1143000" lvl="1" indent="-742950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latin typeface="Eras Bold ITC" pitchFamily="34" charset="0"/>
              </a:rPr>
              <a:t>     (</a:t>
            </a:r>
            <a:r>
              <a:rPr lang="en-US" sz="3200" dirty="0" err="1" smtClean="0">
                <a:latin typeface="Eras Bold ITC" pitchFamily="34" charset="0"/>
              </a:rPr>
              <a:t>Pyridium</a:t>
            </a:r>
            <a:r>
              <a:rPr lang="en-US" sz="3200" dirty="0" smtClean="0">
                <a:latin typeface="Eras Bold ITC" pitchFamily="34" charset="0"/>
              </a:rPr>
              <a:t>), 100 mg twice daily </a:t>
            </a:r>
          </a:p>
          <a:p>
            <a:pPr marL="1143000" lvl="1" indent="-742950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latin typeface="Eras Bold ITC" pitchFamily="34" charset="0"/>
              </a:rPr>
              <a:t>	for 2 to 3 days</a:t>
            </a:r>
          </a:p>
          <a:p>
            <a:pPr marL="1143000" lvl="1" indent="-742950" algn="just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marL="742950" indent="-742950" algn="just" eaLnBrk="1" fontAlgn="auto" hangingPunct="1">
              <a:spcBef>
                <a:spcPts val="580"/>
              </a:spcBef>
              <a:spcAft>
                <a:spcPts val="0"/>
              </a:spcAft>
              <a:buSzPct val="80000"/>
              <a:buFontTx/>
              <a:buNone/>
              <a:defRPr/>
            </a:pPr>
            <a:r>
              <a:rPr lang="en-US" sz="3200" dirty="0" smtClean="0">
                <a:solidFill>
                  <a:schemeClr val="accent2"/>
                </a:solidFill>
                <a:latin typeface="Arial Black" pitchFamily="34" charset="0"/>
              </a:rPr>
              <a:t>4. </a:t>
            </a:r>
            <a:r>
              <a:rPr lang="en-US" sz="3300" dirty="0" smtClean="0">
                <a:solidFill>
                  <a:schemeClr val="accent2"/>
                </a:solidFill>
                <a:latin typeface="Arial Black" pitchFamily="34" charset="0"/>
              </a:rPr>
              <a:t>Antimicrobial therapy </a:t>
            </a:r>
          </a:p>
          <a:p>
            <a:pPr marL="1143000" lvl="1" indent="-742950" algn="justLow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     </a:t>
            </a:r>
            <a:r>
              <a:rPr lang="en-US" sz="2800" dirty="0" smtClean="0">
                <a:solidFill>
                  <a:schemeClr val="accent2"/>
                </a:solidFill>
                <a:latin typeface="Eras Bold ITC" pitchFamily="34" charset="0"/>
              </a:rPr>
              <a:t>− </a:t>
            </a:r>
            <a:r>
              <a:rPr lang="en-US" sz="2800" dirty="0" smtClean="0">
                <a:latin typeface="Eras Bold ITC" pitchFamily="34" charset="0"/>
              </a:rPr>
              <a:t> </a:t>
            </a:r>
            <a:r>
              <a:rPr lang="en-US" sz="3000" dirty="0" err="1" smtClean="0">
                <a:latin typeface="Eras Bold ITC" pitchFamily="34" charset="0"/>
              </a:rPr>
              <a:t>Nitrofurantoin</a:t>
            </a:r>
            <a:r>
              <a:rPr lang="en-US" sz="3000" dirty="0" smtClean="0">
                <a:latin typeface="Eras Bold ITC" pitchFamily="34" charset="0"/>
              </a:rPr>
              <a:t> </a:t>
            </a:r>
          </a:p>
          <a:p>
            <a:pPr marL="1143000" lvl="1" indent="-742950" algn="justLow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latin typeface="Eras Bold ITC" pitchFamily="34" charset="0"/>
              </a:rPr>
              <a:t>     </a:t>
            </a:r>
            <a:r>
              <a:rPr lang="en-US" sz="3000" dirty="0" smtClean="0">
                <a:solidFill>
                  <a:schemeClr val="accent2"/>
                </a:solidFill>
                <a:latin typeface="Eras Bold ITC" pitchFamily="34" charset="0"/>
              </a:rPr>
              <a:t>− </a:t>
            </a:r>
            <a:r>
              <a:rPr lang="en-US" sz="3000" dirty="0" smtClean="0">
                <a:latin typeface="Eras Bold ITC" pitchFamily="34" charset="0"/>
              </a:rPr>
              <a:t> </a:t>
            </a:r>
            <a:r>
              <a:rPr lang="en-US" sz="3000" dirty="0" err="1" smtClean="0">
                <a:latin typeface="Eras Bold ITC" pitchFamily="34" charset="0"/>
              </a:rPr>
              <a:t>Cephalosporins</a:t>
            </a:r>
            <a:r>
              <a:rPr lang="en-US" sz="3000" dirty="0" smtClean="0">
                <a:latin typeface="Eras Bold ITC" pitchFamily="34" charset="0"/>
              </a:rPr>
              <a:t> (e.g., </a:t>
            </a:r>
            <a:r>
              <a:rPr lang="en-US" sz="3000" dirty="0" err="1" smtClean="0">
                <a:latin typeface="Eras Bold ITC" pitchFamily="34" charset="0"/>
              </a:rPr>
              <a:t>Keflex</a:t>
            </a:r>
            <a:r>
              <a:rPr lang="en-US" sz="3000" dirty="0" smtClean="0">
                <a:latin typeface="Eras Bold ITC" pitchFamily="34" charset="0"/>
              </a:rPr>
              <a:t>, </a:t>
            </a:r>
            <a:r>
              <a:rPr lang="en-US" sz="3000" dirty="0" err="1" smtClean="0">
                <a:latin typeface="Eras Bold ITC" pitchFamily="34" charset="0"/>
              </a:rPr>
              <a:t>Duricef</a:t>
            </a:r>
            <a:r>
              <a:rPr lang="en-US" sz="3000" dirty="0" smtClean="0">
                <a:latin typeface="Eras Bold ITC" pitchFamily="34" charset="0"/>
              </a:rPr>
              <a:t>)</a:t>
            </a:r>
          </a:p>
          <a:p>
            <a:pPr marL="1143000" lvl="1" indent="-742950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latin typeface="Eras Bold ITC" pitchFamily="34" charset="0"/>
              </a:rPr>
              <a:t>     </a:t>
            </a:r>
            <a:r>
              <a:rPr lang="en-US" sz="3000" dirty="0" smtClean="0">
                <a:solidFill>
                  <a:schemeClr val="accent2"/>
                </a:solidFill>
                <a:latin typeface="Eras Bold ITC" pitchFamily="34" charset="0"/>
              </a:rPr>
              <a:t>−	</a:t>
            </a:r>
            <a:r>
              <a:rPr lang="en-US" sz="3000" dirty="0" smtClean="0">
                <a:latin typeface="Eras Bold ITC" pitchFamily="34" charset="0"/>
              </a:rPr>
              <a:t>Antibiotics such as </a:t>
            </a:r>
            <a:r>
              <a:rPr lang="en-US" sz="3000" dirty="0" err="1" smtClean="0">
                <a:latin typeface="Eras Bold ITC" pitchFamily="34" charset="0"/>
              </a:rPr>
              <a:t>ampicillin</a:t>
            </a:r>
            <a:r>
              <a:rPr lang="en-US" sz="3000" dirty="0" smtClean="0">
                <a:latin typeface="Eras Bold ITC" pitchFamily="34" charset="0"/>
              </a:rPr>
              <a:t>, tetracycline, and                  </a:t>
            </a:r>
            <a:r>
              <a:rPr lang="en-US" sz="3000" dirty="0" err="1" smtClean="0">
                <a:latin typeface="Eras Bold ITC" pitchFamily="34" charset="0"/>
              </a:rPr>
              <a:t>trimethoprim–sulfamethoxazole</a:t>
            </a:r>
            <a:r>
              <a:rPr lang="en-US" sz="3000" dirty="0" smtClean="0">
                <a:latin typeface="Eras Bold ITC" pitchFamily="34" charset="0"/>
              </a:rPr>
              <a:t> </a:t>
            </a:r>
          </a:p>
          <a:p>
            <a:pPr marL="1143000" lvl="1" indent="-742950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latin typeface="Eras Bold ITC" pitchFamily="34" charset="0"/>
              </a:rPr>
              <a:t>	(e.g., </a:t>
            </a:r>
            <a:r>
              <a:rPr lang="en-US" sz="3000" dirty="0" err="1" smtClean="0">
                <a:latin typeface="Eras Bold ITC" pitchFamily="34" charset="0"/>
              </a:rPr>
              <a:t>Septra</a:t>
            </a:r>
            <a:r>
              <a:rPr lang="en-US" sz="3000" dirty="0" smtClean="0">
                <a:latin typeface="Eras Bold ITC" pitchFamily="34" charset="0"/>
              </a:rPr>
              <a:t>, </a:t>
            </a:r>
            <a:r>
              <a:rPr lang="en-US" sz="3000" dirty="0" err="1" smtClean="0">
                <a:latin typeface="Eras Bold ITC" pitchFamily="34" charset="0"/>
              </a:rPr>
              <a:t>Bactrim</a:t>
            </a:r>
            <a:r>
              <a:rPr lang="en-US" sz="3000" dirty="0" smtClean="0">
                <a:latin typeface="Eras Bold ITC" pitchFamily="34" charset="0"/>
              </a:rPr>
              <a:t>)</a:t>
            </a:r>
          </a:p>
          <a:p>
            <a:pPr marL="1143000" lvl="1" indent="-742950" algn="justLow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latin typeface="Eras Bold ITC" pitchFamily="34" charset="0"/>
              </a:rPr>
              <a:t> </a:t>
            </a:r>
          </a:p>
          <a:p>
            <a:pPr marL="1143000" lvl="1" indent="-742950" algn="just" eaLnBrk="1" fontAlgn="auto" hangingPunct="1">
              <a:spcBef>
                <a:spcPts val="370"/>
              </a:spcBef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30724" name="Picture 4" descr="http://www.drugs-expert.com/wp-content/uploads/2010/04/Pyri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304800"/>
            <a:ext cx="232648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://healthmatters.rgmultimedia.info/wp-content/uploads/2010/11/antibioti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343400"/>
            <a:ext cx="27813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609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150" dirty="0" smtClean="0">
                <a:solidFill>
                  <a:schemeClr val="accent2"/>
                </a:solidFill>
                <a:latin typeface="Arial Black" pitchFamily="34" charset="0"/>
              </a:rPr>
              <a:t>Common Treatments Regimens for Uncomplicated Cystitis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" y="533400"/>
          <a:ext cx="9839325" cy="5742500"/>
        </p:xfrm>
        <a:graphic>
          <a:graphicData uri="http://schemas.openxmlformats.org/drawingml/2006/table">
            <a:tbl>
              <a:tblPr/>
              <a:tblGrid>
                <a:gridCol w="3279775"/>
                <a:gridCol w="280571"/>
                <a:gridCol w="2999204"/>
                <a:gridCol w="3279775"/>
              </a:tblGrid>
              <a:tr h="36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Antimicrobial Agent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0303" marR="10303" marT="9158" marB="9158" anchor="b">
                    <a:lnL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Dose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0303" marR="10303" marT="9158" marB="9158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Relative Cost*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0303" marR="10303" marT="9158" marB="9158" anchor="b">
                    <a:lnL>
                      <a:noFill/>
                    </a:lnL>
                    <a:lnR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4740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000" b="1" cap="small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ingle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-D</a:t>
                      </a:r>
                      <a:r>
                        <a:rPr lang="en-US" sz="2000" b="1" cap="small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ose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T</a:t>
                      </a:r>
                      <a:r>
                        <a:rPr lang="en-US" sz="2000" b="1" cap="small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reatments</a:t>
                      </a:r>
                      <a:endParaRPr lang="en-US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9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Ampicillin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g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Amoxicillin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g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Nitrofurantoin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 mg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Fosfomycin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tromethamine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g (powder)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92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000" b="1" cap="small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hree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-D</a:t>
                      </a:r>
                      <a:r>
                        <a:rPr lang="en-US" sz="2000" b="1" cap="small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ay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n-US" sz="2000" b="1" cap="small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ourse</a:t>
                      </a:r>
                      <a:endParaRPr lang="en-US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9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Ampicillin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250 mg 4 times daily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Amoxicillin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 mg 3 times daily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Trimethoprim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mg twice daily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Ciprofloxacin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250 mg twice daily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92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000" b="1" cap="small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even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-TO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10-D</a:t>
                      </a:r>
                      <a:r>
                        <a:rPr lang="en-US" sz="2000" b="1" cap="small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ay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n-US" sz="2000" b="1" cap="small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ourse</a:t>
                      </a:r>
                      <a:endParaRPr lang="en-US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9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Nitrofurantoin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mg at bedtime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78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Nitrofurantoin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macrocrystals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50-100 mg 4 times daily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606" marR="20606" marT="18316" marB="18316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097" name="Rectangle 5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44098" name="Rectangle 13"/>
          <p:cNvSpPr>
            <a:spLocks noChangeArrowheads="1"/>
          </p:cNvSpPr>
          <p:nvPr/>
        </p:nvSpPr>
        <p:spPr bwMode="auto">
          <a:xfrm>
            <a:off x="857250" y="6268760"/>
            <a:ext cx="74580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Eras Bold ITC" pitchFamily="34" charset="0"/>
              </a:rPr>
              <a:t>*Relative cost: 1–4, less to more expensive.</a:t>
            </a:r>
          </a:p>
          <a:p>
            <a:r>
              <a:rPr lang="en-US" sz="2300" baseline="30000" dirty="0">
                <a:solidFill>
                  <a:srgbClr val="000000"/>
                </a:solidFill>
                <a:latin typeface="Eras Bold ITC" pitchFamily="34" charset="0"/>
                <a:cs typeface="Times New Roman" pitchFamily="18" charset="0"/>
              </a:rPr>
              <a:t>† Resistance among more common uropathogens is increasing.</a:t>
            </a:r>
            <a:endParaRPr lang="en-US" sz="2300" dirty="0">
              <a:latin typeface="Eras Bold ITC" pitchFamily="34" charset="0"/>
            </a:endParaRPr>
          </a:p>
          <a:p>
            <a:endParaRPr lang="en-US" sz="2300" dirty="0">
              <a:latin typeface="Eras Bold ITC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0700" y="609600"/>
            <a:ext cx="7200901" cy="251460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THANK  YOU !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066800"/>
            <a:ext cx="908685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 noGrp="1"/>
          </p:cNvSpPr>
          <p:nvPr>
            <p:ph type="title"/>
          </p:nvPr>
        </p:nvSpPr>
        <p:spPr>
          <a:xfrm>
            <a:off x="-38100" y="1219200"/>
            <a:ext cx="7210425" cy="914400"/>
          </a:xfrm>
        </p:spPr>
        <p:txBody>
          <a:bodyPr/>
          <a:lstStyle/>
          <a:p>
            <a:pPr marL="742950" indent="-742950" eaLnBrk="1" hangingPunct="1">
              <a:buFont typeface="Times New Roman" pitchFamily="18" charset="0"/>
              <a:buAutoNum type="arabicPeriod"/>
            </a:pPr>
            <a:r>
              <a:rPr lang="en-US" sz="4400" dirty="0" smtClean="0">
                <a:solidFill>
                  <a:schemeClr val="accent2"/>
                </a:solidFill>
                <a:latin typeface="Arial Black" pitchFamily="34" charset="0"/>
              </a:rPr>
              <a:t>True Incontinence</a:t>
            </a:r>
          </a:p>
        </p:txBody>
      </p:sp>
      <p:sp>
        <p:nvSpPr>
          <p:cNvPr id="13315" name="Content Placeholder 10"/>
          <p:cNvSpPr>
            <a:spLocks noGrp="1"/>
          </p:cNvSpPr>
          <p:nvPr>
            <p:ph sz="quarter" idx="1"/>
          </p:nvPr>
        </p:nvSpPr>
        <p:spPr>
          <a:xfrm>
            <a:off x="0" y="1905000"/>
            <a:ext cx="10029825" cy="1524000"/>
          </a:xfrm>
        </p:spPr>
        <p:txBody>
          <a:bodyPr/>
          <a:lstStyle/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600" b="1" dirty="0" smtClean="0">
                <a:latin typeface="Eras Bold ITC" pitchFamily="34" charset="0"/>
              </a:rPr>
              <a:t>Continuous loss of urine through the vagina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600" b="1" dirty="0" smtClean="0">
                <a:latin typeface="Eras Bold ITC" pitchFamily="34" charset="0"/>
              </a:rPr>
              <a:t>Associated with fistula formation </a:t>
            </a:r>
          </a:p>
        </p:txBody>
      </p:sp>
      <p:sp>
        <p:nvSpPr>
          <p:cNvPr id="13316" name="Content Placeholder 10"/>
          <p:cNvSpPr>
            <a:spLocks noGrp="1"/>
          </p:cNvSpPr>
          <p:nvPr>
            <p:ph sz="quarter" idx="2"/>
          </p:nvPr>
        </p:nvSpPr>
        <p:spPr>
          <a:xfrm>
            <a:off x="342900" y="4572000"/>
            <a:ext cx="9686925" cy="2133600"/>
          </a:xfrm>
        </p:spPr>
        <p:txBody>
          <a:bodyPr/>
          <a:lstStyle/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4000" b="1" dirty="0" smtClean="0">
                <a:latin typeface="Eras Bold ITC" pitchFamily="34" charset="0"/>
              </a:rPr>
              <a:t>Involuntary loss of urine 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4000" b="1" dirty="0" smtClean="0">
                <a:latin typeface="Eras Bold ITC" pitchFamily="34" charset="0"/>
              </a:rPr>
              <a:t>Pelvic floor weakness</a:t>
            </a:r>
          </a:p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4000" b="1" dirty="0" err="1" smtClean="0">
                <a:latin typeface="Eras Bold ITC" pitchFamily="34" charset="0"/>
              </a:rPr>
              <a:t>Detrusor</a:t>
            </a:r>
            <a:r>
              <a:rPr lang="en-US" sz="4000" b="1" dirty="0" smtClean="0">
                <a:latin typeface="Eras Bold ITC" pitchFamily="34" charset="0"/>
              </a:rPr>
              <a:t> instability  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42900" y="3810000"/>
            <a:ext cx="8743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defRPr/>
            </a:pPr>
            <a:r>
              <a:rPr lang="en-US" sz="4400" kern="0" dirty="0">
                <a:solidFill>
                  <a:schemeClr val="accent2"/>
                </a:solidFill>
                <a:latin typeface="Arial Black" pitchFamily="34" charset="0"/>
                <a:ea typeface="+mj-ea"/>
                <a:cs typeface="+mj-cs"/>
              </a:rPr>
              <a:t>2. Stress Incontinence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428625" y="381000"/>
            <a:ext cx="9429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400" kern="0" dirty="0">
                <a:solidFill>
                  <a:schemeClr val="accent2"/>
                </a:solidFill>
                <a:latin typeface="Arial Black" pitchFamily="34" charset="0"/>
                <a:ea typeface="+mj-ea"/>
                <a:cs typeface="+mj-cs"/>
              </a:rPr>
              <a:t>Incontinence of Urine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9"/>
          <p:cNvSpPr>
            <a:spLocks noGrp="1"/>
          </p:cNvSpPr>
          <p:nvPr>
            <p:ph type="title"/>
          </p:nvPr>
        </p:nvSpPr>
        <p:spPr>
          <a:xfrm>
            <a:off x="190500" y="152400"/>
            <a:ext cx="6143625" cy="609600"/>
          </a:xfrm>
        </p:spPr>
        <p:txBody>
          <a:bodyPr/>
          <a:lstStyle/>
          <a:p>
            <a:pPr marL="742950" indent="-742950" eaLnBrk="1" hangingPunct="1"/>
            <a:r>
              <a:rPr lang="en-US" sz="4000" dirty="0" smtClean="0">
                <a:solidFill>
                  <a:schemeClr val="accent2"/>
                </a:solidFill>
                <a:latin typeface="Arial Black" pitchFamily="34" charset="0"/>
              </a:rPr>
              <a:t>3.	Urge Incontinence</a:t>
            </a:r>
          </a:p>
        </p:txBody>
      </p:sp>
      <p:sp>
        <p:nvSpPr>
          <p:cNvPr id="14339" name="Content Placeholder 10"/>
          <p:cNvSpPr>
            <a:spLocks noGrp="1"/>
          </p:cNvSpPr>
          <p:nvPr>
            <p:ph sz="quarter" idx="1"/>
          </p:nvPr>
        </p:nvSpPr>
        <p:spPr>
          <a:xfrm>
            <a:off x="342900" y="762000"/>
            <a:ext cx="9686925" cy="3733800"/>
          </a:xfrm>
        </p:spPr>
        <p:txBody>
          <a:bodyPr/>
          <a:lstStyle/>
          <a:p>
            <a:pPr lvl="1" algn="justLow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200" b="1" dirty="0" smtClean="0">
                <a:latin typeface="Eras Bold ITC" pitchFamily="34" charset="0"/>
              </a:rPr>
              <a:t>Sudden </a:t>
            </a:r>
            <a:r>
              <a:rPr lang="en-US" sz="3200" b="1" dirty="0" err="1" smtClean="0">
                <a:latin typeface="Eras Bold ITC" pitchFamily="34" charset="0"/>
              </a:rPr>
              <a:t>detrusor</a:t>
            </a:r>
            <a:r>
              <a:rPr lang="en-US" sz="3200" b="1" dirty="0" smtClean="0">
                <a:latin typeface="Eras Bold ITC" pitchFamily="34" charset="0"/>
              </a:rPr>
              <a:t> contraction</a:t>
            </a:r>
          </a:p>
          <a:p>
            <a:pPr lvl="1" algn="justLow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200" b="1" dirty="0" smtClean="0">
                <a:latin typeface="Eras Bold ITC" pitchFamily="34" charset="0"/>
              </a:rPr>
              <a:t>Uncontrolled loss of urine</a:t>
            </a:r>
          </a:p>
          <a:p>
            <a:pPr lvl="1" algn="justLow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200" b="1" dirty="0" smtClean="0">
                <a:latin typeface="Eras Bold ITC" pitchFamily="34" charset="0"/>
              </a:rPr>
              <a:t>Idiopathic </a:t>
            </a:r>
            <a:r>
              <a:rPr lang="en-US" sz="3200" b="1" dirty="0" err="1" smtClean="0">
                <a:latin typeface="Eras Bold ITC" pitchFamily="34" charset="0"/>
              </a:rPr>
              <a:t>detrusor</a:t>
            </a:r>
            <a:r>
              <a:rPr lang="en-US" sz="3200" b="1" dirty="0" smtClean="0">
                <a:latin typeface="Eras Bold ITC" pitchFamily="34" charset="0"/>
              </a:rPr>
              <a:t> instability</a:t>
            </a:r>
          </a:p>
          <a:p>
            <a:pPr lvl="1" algn="justLow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200" b="1" dirty="0" smtClean="0">
                <a:latin typeface="Eras Bold ITC" pitchFamily="34" charset="0"/>
              </a:rPr>
              <a:t>Urinary infection</a:t>
            </a:r>
          </a:p>
          <a:p>
            <a:pPr lvl="1" algn="justLow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200" b="1" dirty="0" smtClean="0">
                <a:latin typeface="Eras Bold ITC" pitchFamily="34" charset="0"/>
              </a:rPr>
              <a:t>Obstructive </a:t>
            </a:r>
            <a:r>
              <a:rPr lang="en-US" sz="3200" b="1" dirty="0" err="1" smtClean="0">
                <a:latin typeface="Eras Bold ITC" pitchFamily="34" charset="0"/>
              </a:rPr>
              <a:t>uropathy</a:t>
            </a:r>
            <a:endParaRPr lang="en-US" sz="3200" b="1" dirty="0" smtClean="0">
              <a:latin typeface="Eras Bold ITC" pitchFamily="34" charset="0"/>
            </a:endParaRPr>
          </a:p>
          <a:p>
            <a:pPr lvl="1" algn="justLow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200" b="1" dirty="0" smtClean="0">
                <a:latin typeface="Eras Bold ITC" pitchFamily="34" charset="0"/>
              </a:rPr>
              <a:t>Diabetes</a:t>
            </a:r>
          </a:p>
          <a:p>
            <a:pPr lvl="1" algn="justLow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200" b="1" dirty="0" smtClean="0">
                <a:latin typeface="Eras Bold ITC" pitchFamily="34" charset="0"/>
              </a:rPr>
              <a:t>Neurological disease</a:t>
            </a:r>
          </a:p>
        </p:txBody>
      </p:sp>
      <p:sp>
        <p:nvSpPr>
          <p:cNvPr id="14340" name="Content Placeholder 10"/>
          <p:cNvSpPr>
            <a:spLocks noGrp="1"/>
          </p:cNvSpPr>
          <p:nvPr>
            <p:ph sz="quarter" idx="2"/>
          </p:nvPr>
        </p:nvSpPr>
        <p:spPr>
          <a:xfrm>
            <a:off x="257175" y="5562600"/>
            <a:ext cx="9772650" cy="1066800"/>
          </a:xfrm>
        </p:spPr>
        <p:txBody>
          <a:bodyPr/>
          <a:lstStyle/>
          <a:p>
            <a:pPr lvl="1" algn="just" eaLnBrk="1" hangingPunct="1">
              <a:buClr>
                <a:schemeClr val="accent6"/>
              </a:buClr>
              <a:buFont typeface="Arial" charset="0"/>
              <a:buChar char="•"/>
            </a:pPr>
            <a:r>
              <a:rPr lang="en-US" sz="3600" b="1" dirty="0" smtClean="0">
                <a:latin typeface="Eras Bold ITC" pitchFamily="34" charset="0"/>
              </a:rPr>
              <a:t>Urge incontinence and stress incontinence 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0" y="4876800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defRPr/>
            </a:pPr>
            <a:r>
              <a:rPr lang="en-US" sz="3200" kern="0" dirty="0">
                <a:solidFill>
                  <a:schemeClr val="accent2"/>
                </a:solidFill>
                <a:latin typeface="Arial Black" pitchFamily="34" charset="0"/>
                <a:ea typeface="+mj-ea"/>
                <a:cs typeface="+mj-cs"/>
              </a:rPr>
              <a:t>  4.	</a:t>
            </a:r>
            <a:r>
              <a:rPr lang="en-US" sz="3600" kern="0" dirty="0">
                <a:solidFill>
                  <a:schemeClr val="accent2"/>
                </a:solidFill>
                <a:latin typeface="Arial Black" pitchFamily="34" charset="0"/>
                <a:ea typeface="+mj-ea"/>
                <a:cs typeface="+mj-cs"/>
              </a:rPr>
              <a:t>Mixed Urge and </a:t>
            </a:r>
            <a:r>
              <a:rPr lang="en-US" sz="3600" kern="0" dirty="0" smtClean="0">
                <a:solidFill>
                  <a:schemeClr val="accent2"/>
                </a:solidFill>
                <a:latin typeface="Arial Black" pitchFamily="34" charset="0"/>
                <a:ea typeface="+mj-ea"/>
                <a:cs typeface="+mj-cs"/>
              </a:rPr>
              <a:t> Stress </a:t>
            </a:r>
            <a:r>
              <a:rPr lang="en-US" sz="3600" kern="0" dirty="0">
                <a:solidFill>
                  <a:schemeClr val="accent2"/>
                </a:solidFill>
                <a:latin typeface="Arial Black" pitchFamily="34" charset="0"/>
                <a:ea typeface="+mj-ea"/>
                <a:cs typeface="+mj-cs"/>
              </a:rPr>
              <a:t>Incontinence</a:t>
            </a:r>
            <a:endParaRPr lang="en-US" sz="3200" kern="0" dirty="0">
              <a:solidFill>
                <a:schemeClr val="accent2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mshait\Desktop\urinary\types of incontinenc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39764"/>
            <a:ext cx="9429750" cy="55784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9"/>
          <p:cNvSpPr>
            <a:spLocks noGrp="1"/>
          </p:cNvSpPr>
          <p:nvPr>
            <p:ph type="title"/>
          </p:nvPr>
        </p:nvSpPr>
        <p:spPr>
          <a:xfrm>
            <a:off x="-9525" y="457200"/>
            <a:ext cx="7210425" cy="6858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II.	Urinary Frequency</a:t>
            </a:r>
          </a:p>
        </p:txBody>
      </p:sp>
      <p:sp>
        <p:nvSpPr>
          <p:cNvPr id="15364" name="Content Placeholder 10"/>
          <p:cNvSpPr>
            <a:spLocks noGrp="1"/>
          </p:cNvSpPr>
          <p:nvPr>
            <p:ph sz="quarter" idx="1"/>
          </p:nvPr>
        </p:nvSpPr>
        <p:spPr>
          <a:xfrm>
            <a:off x="257175" y="3276600"/>
            <a:ext cx="9686925" cy="2743200"/>
          </a:xfrm>
        </p:spPr>
        <p:txBody>
          <a:bodyPr numCol="2"/>
          <a:lstStyle/>
          <a:p>
            <a:pPr algn="just" eaLnBrk="1" hangingPunct="1">
              <a:buClr>
                <a:schemeClr val="accent6"/>
              </a:buClr>
              <a:buNone/>
            </a:pPr>
            <a:r>
              <a:rPr lang="en-US" sz="4400" b="1" dirty="0" smtClean="0">
                <a:solidFill>
                  <a:schemeClr val="accent2"/>
                </a:solidFill>
                <a:latin typeface="Eras Bold ITC" pitchFamily="34" charset="0"/>
              </a:rPr>
              <a:t>Causes:</a:t>
            </a:r>
          </a:p>
          <a:p>
            <a:pPr lvl="1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Eras Bold ITC" pitchFamily="34" charset="0"/>
              </a:rPr>
              <a:t>UTI</a:t>
            </a:r>
          </a:p>
          <a:p>
            <a:pPr lvl="1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Eras Bold ITC" pitchFamily="34" charset="0"/>
              </a:rPr>
              <a:t>Pregnancy</a:t>
            </a:r>
          </a:p>
          <a:p>
            <a:pPr lvl="1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Eras Bold ITC" pitchFamily="34" charset="0"/>
              </a:rPr>
              <a:t>Diabetes</a:t>
            </a:r>
          </a:p>
          <a:p>
            <a:pPr lvl="1" algn="just" eaLnBrk="1" hangingPunct="1">
              <a:buClr>
                <a:schemeClr val="accent6"/>
              </a:buClr>
              <a:buNone/>
            </a:pPr>
            <a:endParaRPr lang="en-US" sz="3200" b="1" dirty="0" smtClean="0">
              <a:latin typeface="Eras Bold ITC" pitchFamily="34" charset="0"/>
            </a:endParaRPr>
          </a:p>
          <a:p>
            <a:pPr lvl="1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endParaRPr lang="en-US" sz="3200" b="1" dirty="0" smtClean="0">
              <a:latin typeface="Eras Bold ITC" pitchFamily="34" charset="0"/>
            </a:endParaRPr>
          </a:p>
          <a:p>
            <a:pPr lvl="1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Eras Bold ITC" pitchFamily="34" charset="0"/>
              </a:rPr>
              <a:t>Pelvic masses</a:t>
            </a:r>
          </a:p>
          <a:p>
            <a:pPr lvl="1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Eras Bold ITC" pitchFamily="34" charset="0"/>
              </a:rPr>
              <a:t>Renal failure</a:t>
            </a:r>
          </a:p>
          <a:p>
            <a:pPr lvl="1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Eras Bold ITC" pitchFamily="34" charset="0"/>
              </a:rPr>
              <a:t>Excess fluid intake</a:t>
            </a:r>
          </a:p>
          <a:p>
            <a:pPr lvl="1" algn="just" eaLnBrk="1" hangingPunct="1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Eras Bold ITC" pitchFamily="34" charset="0"/>
              </a:rPr>
              <a:t>Anxiety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00" y="1369874"/>
            <a:ext cx="975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chemeClr val="accent2"/>
              </a:buClr>
            </a:pPr>
            <a:r>
              <a:rPr lang="en-US" sz="3600" b="1" dirty="0" smtClean="0">
                <a:latin typeface="Eras Bold ITC" pitchFamily="34" charset="0"/>
              </a:rPr>
              <a:t>Urinary frequency is an insuppressible desire to void more than seven times a day or more than once a night.</a:t>
            </a:r>
            <a:endParaRPr lang="en-US" sz="3600" b="1" dirty="0" smtClean="0">
              <a:solidFill>
                <a:srgbClr val="00206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N">
  <a:themeElements>
    <a:clrScheme name="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241</TotalTime>
  <Pages>8961844</Pages>
  <Words>1439</Words>
  <Application>Microsoft Office PowerPoint</Application>
  <PresentationFormat>35mm Slides</PresentationFormat>
  <Paragraphs>358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PLAIN</vt:lpstr>
      <vt:lpstr>Slide 1</vt:lpstr>
      <vt:lpstr>Common Disorders of Bladder Dysfunction </vt:lpstr>
      <vt:lpstr>     Anatomy and Physiology of the Lower Urinary Tract     </vt:lpstr>
      <vt:lpstr>Slide 4</vt:lpstr>
      <vt:lpstr>Slide 5</vt:lpstr>
      <vt:lpstr>True Incontinence</vt:lpstr>
      <vt:lpstr>3. Urge Incontinence</vt:lpstr>
      <vt:lpstr>Slide 8</vt:lpstr>
      <vt:lpstr>II. Urinary Frequency</vt:lpstr>
      <vt:lpstr>III. Dysuria</vt:lpstr>
      <vt:lpstr>IV. Urinary Retention and Outflow Obstruction</vt:lpstr>
      <vt:lpstr>Diagnosis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Detrusor Instability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Urinary Tract Infection (UTI)</vt:lpstr>
      <vt:lpstr>Slide 34</vt:lpstr>
      <vt:lpstr>Slide 35</vt:lpstr>
      <vt:lpstr>Risk Factors for Urinary Tract Infection</vt:lpstr>
      <vt:lpstr>Slide 37</vt:lpstr>
      <vt:lpstr>Slide 38</vt:lpstr>
      <vt:lpstr>Slide 39</vt:lpstr>
      <vt:lpstr>Slide 40</vt:lpstr>
      <vt:lpstr>Common Treatments Regimens for Uncomplicated Cystitis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Khaled</dc:creator>
  <cp:lastModifiedBy>mmshait</cp:lastModifiedBy>
  <cp:revision>56</cp:revision>
  <dcterms:created xsi:type="dcterms:W3CDTF">2011-10-03T21:23:43Z</dcterms:created>
  <dcterms:modified xsi:type="dcterms:W3CDTF">2011-10-17T10:43:11Z</dcterms:modified>
</cp:coreProperties>
</file>